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76" r:id="rId4"/>
    <p:sldId id="314" r:id="rId5"/>
    <p:sldId id="270" r:id="rId6"/>
    <p:sldId id="318" r:id="rId7"/>
    <p:sldId id="319" r:id="rId8"/>
    <p:sldId id="290" r:id="rId9"/>
    <p:sldId id="320" r:id="rId10"/>
    <p:sldId id="291" r:id="rId11"/>
    <p:sldId id="292" r:id="rId12"/>
    <p:sldId id="293" r:id="rId13"/>
    <p:sldId id="294" r:id="rId14"/>
    <p:sldId id="295" r:id="rId15"/>
    <p:sldId id="296" r:id="rId16"/>
    <p:sldId id="308" r:id="rId17"/>
    <p:sldId id="307" r:id="rId18"/>
    <p:sldId id="297" r:id="rId19"/>
    <p:sldId id="298" r:id="rId20"/>
    <p:sldId id="299" r:id="rId21"/>
    <p:sldId id="303" r:id="rId22"/>
    <p:sldId id="315" r:id="rId23"/>
    <p:sldId id="317" r:id="rId24"/>
    <p:sldId id="304" r:id="rId25"/>
    <p:sldId id="311" r:id="rId26"/>
    <p:sldId id="312" r:id="rId27"/>
    <p:sldId id="272" r:id="rId28"/>
    <p:sldId id="309" r:id="rId29"/>
    <p:sldId id="267" r:id="rId30"/>
    <p:sldId id="287" r:id="rId31"/>
    <p:sldId id="262" r:id="rId32"/>
  </p:sldIdLst>
  <p:sldSz cx="9144000" cy="6858000" type="screen4x3"/>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51" autoAdjust="0"/>
    <p:restoredTop sz="94706" autoAdjust="0"/>
  </p:normalViewPr>
  <p:slideViewPr>
    <p:cSldViewPr>
      <p:cViewPr varScale="1">
        <p:scale>
          <a:sx n="107" d="100"/>
          <a:sy n="107" d="100"/>
        </p:scale>
        <p:origin x="-1098"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685800" y="2130425"/>
            <a:ext cx="7772400" cy="1470025"/>
          </a:xfrm>
        </p:spPr>
        <p:txBody>
          <a:bodyPr/>
          <a:lstStyle/>
          <a:p>
            <a:r>
              <a:rPr lang="pl-PL" smtClean="0"/>
              <a:t>Kliknij, aby edytować styl</a:t>
            </a:r>
            <a:endParaRPr lang="pl-PL"/>
          </a:p>
        </p:txBody>
      </p:sp>
      <p:sp>
        <p:nvSpPr>
          <p:cNvPr id="3" name="Podtytuł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smtClean="0"/>
              <a:t>Kliknij, aby edytować styl wzorca podtytułu</a:t>
            </a:r>
            <a:endParaRPr lang="pl-PL"/>
          </a:p>
        </p:txBody>
      </p:sp>
      <p:sp>
        <p:nvSpPr>
          <p:cNvPr id="4" name="Symbol zastępczy daty 3"/>
          <p:cNvSpPr>
            <a:spLocks noGrp="1"/>
          </p:cNvSpPr>
          <p:nvPr>
            <p:ph type="dt" sz="half" idx="10"/>
          </p:nvPr>
        </p:nvSpPr>
        <p:spPr/>
        <p:txBody>
          <a:bodyPr/>
          <a:lstStyle/>
          <a:p>
            <a:fld id="{1B54A06F-B32C-40F3-A399-1D0E3DEE6507}" type="datetimeFigureOut">
              <a:rPr lang="pl-PL" smtClean="0"/>
              <a:pPr/>
              <a:t>2017-11-03</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C8548CC4-8FDC-409B-9B66-B8D30CCCDE60}" type="slidenum">
              <a:rPr lang="pl-PL" smtClean="0"/>
              <a:pPr/>
              <a:t>‹#›</a:t>
            </a:fld>
            <a:endParaRPr lang="pl-P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tytułu pionowego 2"/>
          <p:cNvSpPr>
            <a:spLocks noGrp="1"/>
          </p:cNvSpPr>
          <p:nvPr>
            <p:ph type="body" orient="vert" idx="1"/>
          </p:nvPr>
        </p:nvSpPr>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1B54A06F-B32C-40F3-A399-1D0E3DEE6507}" type="datetimeFigureOut">
              <a:rPr lang="pl-PL" smtClean="0"/>
              <a:pPr/>
              <a:t>2017-11-03</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C8548CC4-8FDC-409B-9B66-B8D30CCCDE60}" type="slidenum">
              <a:rPr lang="pl-PL" smtClean="0"/>
              <a:pPr/>
              <a:t>‹#›</a:t>
            </a:fld>
            <a:endParaRPr lang="pl-P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629400" y="274638"/>
            <a:ext cx="2057400" cy="5851525"/>
          </a:xfrm>
        </p:spPr>
        <p:txBody>
          <a:bodyPr vert="eaVert"/>
          <a:lstStyle/>
          <a:p>
            <a:r>
              <a:rPr lang="pl-PL" smtClean="0"/>
              <a:t>Kliknij, aby edytować styl</a:t>
            </a:r>
            <a:endParaRPr lang="pl-PL"/>
          </a:p>
        </p:txBody>
      </p:sp>
      <p:sp>
        <p:nvSpPr>
          <p:cNvPr id="3" name="Symbol zastępczy tytułu pionowego 2"/>
          <p:cNvSpPr>
            <a:spLocks noGrp="1"/>
          </p:cNvSpPr>
          <p:nvPr>
            <p:ph type="body" orient="vert" idx="1"/>
          </p:nvPr>
        </p:nvSpPr>
        <p:spPr>
          <a:xfrm>
            <a:off x="457200" y="274638"/>
            <a:ext cx="6019800" cy="5851525"/>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1B54A06F-B32C-40F3-A399-1D0E3DEE6507}" type="datetimeFigureOut">
              <a:rPr lang="pl-PL" smtClean="0"/>
              <a:pPr/>
              <a:t>2017-11-03</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C8548CC4-8FDC-409B-9B66-B8D30CCCDE60}" type="slidenum">
              <a:rPr lang="pl-PL" smtClean="0"/>
              <a:pPr/>
              <a:t>‹#›</a:t>
            </a:fld>
            <a:endParaRPr lang="pl-P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1B54A06F-B32C-40F3-A399-1D0E3DEE6507}" type="datetimeFigureOut">
              <a:rPr lang="pl-PL" smtClean="0"/>
              <a:pPr/>
              <a:t>2017-11-03</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C8548CC4-8FDC-409B-9B66-B8D30CCCDE60}" type="slidenum">
              <a:rPr lang="pl-PL" smtClean="0"/>
              <a:pPr/>
              <a:t>‹#›</a:t>
            </a:fld>
            <a:endParaRPr lang="pl-P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722313" y="4406900"/>
            <a:ext cx="7772400" cy="1362075"/>
          </a:xfrm>
        </p:spPr>
        <p:txBody>
          <a:bodyPr anchor="t"/>
          <a:lstStyle>
            <a:lvl1pPr algn="l">
              <a:defRPr sz="4000" b="1" cap="all"/>
            </a:lvl1pPr>
          </a:lstStyle>
          <a:p>
            <a:r>
              <a:rPr lang="pl-PL" smtClean="0"/>
              <a:t>Kliknij, aby edytować styl</a:t>
            </a:r>
            <a:endParaRPr lang="pl-PL"/>
          </a:p>
        </p:txBody>
      </p:sp>
      <p:sp>
        <p:nvSpPr>
          <p:cNvPr id="3" name="Symbol zastępczy tekst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smtClean="0"/>
              <a:t>Kliknij, aby edytować style wzorca tekstu</a:t>
            </a:r>
          </a:p>
        </p:txBody>
      </p:sp>
      <p:sp>
        <p:nvSpPr>
          <p:cNvPr id="4" name="Symbol zastępczy daty 3"/>
          <p:cNvSpPr>
            <a:spLocks noGrp="1"/>
          </p:cNvSpPr>
          <p:nvPr>
            <p:ph type="dt" sz="half" idx="10"/>
          </p:nvPr>
        </p:nvSpPr>
        <p:spPr/>
        <p:txBody>
          <a:bodyPr/>
          <a:lstStyle/>
          <a:p>
            <a:fld id="{1B54A06F-B32C-40F3-A399-1D0E3DEE6507}" type="datetimeFigureOut">
              <a:rPr lang="pl-PL" smtClean="0"/>
              <a:pPr/>
              <a:t>2017-11-03</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C8548CC4-8FDC-409B-9B66-B8D30CCCDE60}" type="slidenum">
              <a:rPr lang="pl-PL" smtClean="0"/>
              <a:pPr/>
              <a:t>‹#›</a:t>
            </a:fld>
            <a:endParaRPr lang="pl-P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zawartości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daty 4"/>
          <p:cNvSpPr>
            <a:spLocks noGrp="1"/>
          </p:cNvSpPr>
          <p:nvPr>
            <p:ph type="dt" sz="half" idx="10"/>
          </p:nvPr>
        </p:nvSpPr>
        <p:spPr/>
        <p:txBody>
          <a:bodyPr/>
          <a:lstStyle/>
          <a:p>
            <a:fld id="{1B54A06F-B32C-40F3-A399-1D0E3DEE6507}" type="datetimeFigureOut">
              <a:rPr lang="pl-PL" smtClean="0"/>
              <a:pPr/>
              <a:t>2017-11-03</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C8548CC4-8FDC-409B-9B66-B8D30CCCDE60}" type="slidenum">
              <a:rPr lang="pl-PL" smtClean="0"/>
              <a:pPr/>
              <a:t>‹#›</a:t>
            </a:fld>
            <a:endParaRPr lang="pl-P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lvl1pPr>
              <a:defRPr/>
            </a:lvl1pPr>
          </a:lstStyle>
          <a:p>
            <a:r>
              <a:rPr lang="pl-PL" smtClean="0"/>
              <a:t>Kliknij, aby edytować styl</a:t>
            </a:r>
            <a:endParaRPr lang="pl-PL"/>
          </a:p>
        </p:txBody>
      </p:sp>
      <p:sp>
        <p:nvSpPr>
          <p:cNvPr id="3" name="Symbol zastępczy tekst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Symbol zastępczy zawartośc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tekst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Symbol zastępczy zawartośc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7" name="Symbol zastępczy daty 6"/>
          <p:cNvSpPr>
            <a:spLocks noGrp="1"/>
          </p:cNvSpPr>
          <p:nvPr>
            <p:ph type="dt" sz="half" idx="10"/>
          </p:nvPr>
        </p:nvSpPr>
        <p:spPr/>
        <p:txBody>
          <a:bodyPr/>
          <a:lstStyle/>
          <a:p>
            <a:fld id="{1B54A06F-B32C-40F3-A399-1D0E3DEE6507}" type="datetimeFigureOut">
              <a:rPr lang="pl-PL" smtClean="0"/>
              <a:pPr/>
              <a:t>2017-11-03</a:t>
            </a:fld>
            <a:endParaRPr lang="pl-PL"/>
          </a:p>
        </p:txBody>
      </p:sp>
      <p:sp>
        <p:nvSpPr>
          <p:cNvPr id="8" name="Symbol zastępczy stopki 7"/>
          <p:cNvSpPr>
            <a:spLocks noGrp="1"/>
          </p:cNvSpPr>
          <p:nvPr>
            <p:ph type="ftr" sz="quarter" idx="11"/>
          </p:nvPr>
        </p:nvSpPr>
        <p:spPr/>
        <p:txBody>
          <a:bodyPr/>
          <a:lstStyle/>
          <a:p>
            <a:endParaRPr lang="pl-PL"/>
          </a:p>
        </p:txBody>
      </p:sp>
      <p:sp>
        <p:nvSpPr>
          <p:cNvPr id="9" name="Symbol zastępczy numeru slajdu 8"/>
          <p:cNvSpPr>
            <a:spLocks noGrp="1"/>
          </p:cNvSpPr>
          <p:nvPr>
            <p:ph type="sldNum" sz="quarter" idx="12"/>
          </p:nvPr>
        </p:nvSpPr>
        <p:spPr/>
        <p:txBody>
          <a:bodyPr/>
          <a:lstStyle/>
          <a:p>
            <a:fld id="{C8548CC4-8FDC-409B-9B66-B8D30CCCDE60}" type="slidenum">
              <a:rPr lang="pl-PL" smtClean="0"/>
              <a:pPr/>
              <a:t>‹#›</a:t>
            </a:fld>
            <a:endParaRPr lang="pl-P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daty 2"/>
          <p:cNvSpPr>
            <a:spLocks noGrp="1"/>
          </p:cNvSpPr>
          <p:nvPr>
            <p:ph type="dt" sz="half" idx="10"/>
          </p:nvPr>
        </p:nvSpPr>
        <p:spPr/>
        <p:txBody>
          <a:bodyPr/>
          <a:lstStyle/>
          <a:p>
            <a:fld id="{1B54A06F-B32C-40F3-A399-1D0E3DEE6507}" type="datetimeFigureOut">
              <a:rPr lang="pl-PL" smtClean="0"/>
              <a:pPr/>
              <a:t>2017-11-03</a:t>
            </a:fld>
            <a:endParaRPr lang="pl-PL"/>
          </a:p>
        </p:txBody>
      </p:sp>
      <p:sp>
        <p:nvSpPr>
          <p:cNvPr id="4" name="Symbol zastępczy stopki 3"/>
          <p:cNvSpPr>
            <a:spLocks noGrp="1"/>
          </p:cNvSpPr>
          <p:nvPr>
            <p:ph type="ftr" sz="quarter" idx="11"/>
          </p:nvPr>
        </p:nvSpPr>
        <p:spPr/>
        <p:txBody>
          <a:bodyPr/>
          <a:lstStyle/>
          <a:p>
            <a:endParaRPr lang="pl-PL"/>
          </a:p>
        </p:txBody>
      </p:sp>
      <p:sp>
        <p:nvSpPr>
          <p:cNvPr id="5" name="Symbol zastępczy numeru slajdu 4"/>
          <p:cNvSpPr>
            <a:spLocks noGrp="1"/>
          </p:cNvSpPr>
          <p:nvPr>
            <p:ph type="sldNum" sz="quarter" idx="12"/>
          </p:nvPr>
        </p:nvSpPr>
        <p:spPr/>
        <p:txBody>
          <a:bodyPr/>
          <a:lstStyle/>
          <a:p>
            <a:fld id="{C8548CC4-8FDC-409B-9B66-B8D30CCCDE60}" type="slidenum">
              <a:rPr lang="pl-PL" smtClean="0"/>
              <a:pPr/>
              <a:t>‹#›</a:t>
            </a:fld>
            <a:endParaRPr lang="pl-P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fld id="{1B54A06F-B32C-40F3-A399-1D0E3DEE6507}" type="datetimeFigureOut">
              <a:rPr lang="pl-PL" smtClean="0"/>
              <a:pPr/>
              <a:t>2017-11-03</a:t>
            </a:fld>
            <a:endParaRPr lang="pl-PL"/>
          </a:p>
        </p:txBody>
      </p:sp>
      <p:sp>
        <p:nvSpPr>
          <p:cNvPr id="3" name="Symbol zastępczy stopki 2"/>
          <p:cNvSpPr>
            <a:spLocks noGrp="1"/>
          </p:cNvSpPr>
          <p:nvPr>
            <p:ph type="ftr" sz="quarter" idx="11"/>
          </p:nvPr>
        </p:nvSpPr>
        <p:spPr/>
        <p:txBody>
          <a:bodyPr/>
          <a:lstStyle/>
          <a:p>
            <a:endParaRPr lang="pl-PL"/>
          </a:p>
        </p:txBody>
      </p:sp>
      <p:sp>
        <p:nvSpPr>
          <p:cNvPr id="4" name="Symbol zastępczy numeru slajdu 3"/>
          <p:cNvSpPr>
            <a:spLocks noGrp="1"/>
          </p:cNvSpPr>
          <p:nvPr>
            <p:ph type="sldNum" sz="quarter" idx="12"/>
          </p:nvPr>
        </p:nvSpPr>
        <p:spPr/>
        <p:txBody>
          <a:bodyPr/>
          <a:lstStyle/>
          <a:p>
            <a:fld id="{C8548CC4-8FDC-409B-9B66-B8D30CCCDE60}" type="slidenum">
              <a:rPr lang="pl-PL" smtClean="0"/>
              <a:pPr/>
              <a:t>‹#›</a:t>
            </a:fld>
            <a:endParaRPr lang="pl-P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457200" y="273050"/>
            <a:ext cx="3008313" cy="1162050"/>
          </a:xfrm>
        </p:spPr>
        <p:txBody>
          <a:bodyPr anchor="b"/>
          <a:lstStyle>
            <a:lvl1pPr algn="l">
              <a:defRPr sz="2000" b="1"/>
            </a:lvl1pPr>
          </a:lstStyle>
          <a:p>
            <a:r>
              <a:rPr lang="pl-PL" smtClean="0"/>
              <a:t>Kliknij, aby edytować styl</a:t>
            </a:r>
            <a:endParaRPr lang="pl-PL"/>
          </a:p>
        </p:txBody>
      </p:sp>
      <p:sp>
        <p:nvSpPr>
          <p:cNvPr id="3" name="Symbol zastępczy zawartośc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tekst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fld id="{1B54A06F-B32C-40F3-A399-1D0E3DEE6507}" type="datetimeFigureOut">
              <a:rPr lang="pl-PL" smtClean="0"/>
              <a:pPr/>
              <a:t>2017-11-03</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C8548CC4-8FDC-409B-9B66-B8D30CCCDE60}" type="slidenum">
              <a:rPr lang="pl-PL" smtClean="0"/>
              <a:pPr/>
              <a:t>‹#›</a:t>
            </a:fld>
            <a:endParaRPr lang="pl-P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792288" y="4800600"/>
            <a:ext cx="5486400" cy="566738"/>
          </a:xfrm>
        </p:spPr>
        <p:txBody>
          <a:bodyPr anchor="b"/>
          <a:lstStyle>
            <a:lvl1pPr algn="l">
              <a:defRPr sz="2000" b="1"/>
            </a:lvl1pPr>
          </a:lstStyle>
          <a:p>
            <a:r>
              <a:rPr lang="pl-PL" smtClean="0"/>
              <a:t>Kliknij, aby edytować styl</a:t>
            </a:r>
            <a:endParaRPr lang="pl-PL"/>
          </a:p>
        </p:txBody>
      </p:sp>
      <p:sp>
        <p:nvSpPr>
          <p:cNvPr id="3" name="Symbol zastępczy obraz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Symbol zastępczy tekst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fld id="{1B54A06F-B32C-40F3-A399-1D0E3DEE6507}" type="datetimeFigureOut">
              <a:rPr lang="pl-PL" smtClean="0"/>
              <a:pPr/>
              <a:t>2017-11-03</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C8548CC4-8FDC-409B-9B66-B8D30CCCDE60}" type="slidenum">
              <a:rPr lang="pl-PL" smtClean="0"/>
              <a:pPr/>
              <a:t>‹#›</a:t>
            </a:fld>
            <a:endParaRPr lang="pl-P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tytuł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l-PL" smtClean="0"/>
              <a:t>Kliknij, aby edytować styl</a:t>
            </a:r>
            <a:endParaRPr lang="pl-PL"/>
          </a:p>
        </p:txBody>
      </p:sp>
      <p:sp>
        <p:nvSpPr>
          <p:cNvPr id="3" name="Symbol zastępczy tekst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B54A06F-B32C-40F3-A399-1D0E3DEE6507}" type="datetimeFigureOut">
              <a:rPr lang="pl-PL" smtClean="0"/>
              <a:pPr/>
              <a:t>2017-11-03</a:t>
            </a:fld>
            <a:endParaRPr lang="pl-PL"/>
          </a:p>
        </p:txBody>
      </p:sp>
      <p:sp>
        <p:nvSpPr>
          <p:cNvPr id="5" name="Symbol zastępczy stopki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a:p>
        </p:txBody>
      </p:sp>
      <p:sp>
        <p:nvSpPr>
          <p:cNvPr id="6" name="Symbol zastępczy numeru slajd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8548CC4-8FDC-409B-9B66-B8D30CCCDE60}" type="slidenum">
              <a:rPr lang="pl-PL" smtClean="0"/>
              <a:pPr/>
              <a:t>‹#›</a:t>
            </a:fld>
            <a:endParaRPr lang="pl-PL"/>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szlabany24.pl/pl/p/FAAC-620-STD-szlaban-parkingowy-hydrauliczny-z-MONTAZEM/4"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a:xfrm>
            <a:off x="685800" y="332657"/>
            <a:ext cx="7772400" cy="1224135"/>
          </a:xfrm>
        </p:spPr>
        <p:txBody>
          <a:bodyPr>
            <a:noAutofit/>
          </a:bodyPr>
          <a:lstStyle/>
          <a:p>
            <a:r>
              <a:rPr lang="pl-PL" sz="3200" dirty="0" smtClean="0"/>
              <a:t/>
            </a:r>
            <a:br>
              <a:rPr lang="pl-PL" sz="3200" dirty="0" smtClean="0"/>
            </a:br>
            <a:r>
              <a:rPr lang="pl-PL" sz="3200" dirty="0" smtClean="0"/>
              <a:t>PREZENTACJA PRZEDSTAWIA AUTORSKIE </a:t>
            </a:r>
            <a:br>
              <a:rPr lang="pl-PL" sz="3200" dirty="0" smtClean="0"/>
            </a:br>
            <a:r>
              <a:rPr lang="pl-PL" sz="3200" dirty="0" smtClean="0"/>
              <a:t>POMYSŁY ROZWIĄZANIA PROBLEMU TRANZYTU PRZEZ OSIEDLE KAZURY</a:t>
            </a:r>
            <a:endParaRPr lang="pl-PL" sz="3200" dirty="0"/>
          </a:p>
        </p:txBody>
      </p:sp>
      <p:sp>
        <p:nvSpPr>
          <p:cNvPr id="3" name="Podtytuł 2"/>
          <p:cNvSpPr>
            <a:spLocks noGrp="1"/>
          </p:cNvSpPr>
          <p:nvPr>
            <p:ph type="subTitle" idx="1"/>
          </p:nvPr>
        </p:nvSpPr>
        <p:spPr>
          <a:xfrm>
            <a:off x="1371600" y="2348880"/>
            <a:ext cx="6400800" cy="3289920"/>
          </a:xfrm>
        </p:spPr>
        <p:txBody>
          <a:bodyPr>
            <a:noAutofit/>
          </a:bodyPr>
          <a:lstStyle/>
          <a:p>
            <a:pPr marL="288000" indent="-288000" algn="l">
              <a:buFont typeface="Arial" pitchFamily="34" charset="0"/>
              <a:buChar char="•"/>
            </a:pPr>
            <a:r>
              <a:rPr lang="pl-PL" sz="2800" dirty="0" smtClean="0">
                <a:solidFill>
                  <a:schemeClr val="tx1"/>
                </a:solidFill>
              </a:rPr>
              <a:t>prezentacja jest inicjatywą autorki</a:t>
            </a:r>
          </a:p>
          <a:p>
            <a:pPr marL="288000" indent="-288000" algn="l">
              <a:buFont typeface="Arial" pitchFamily="34" charset="0"/>
              <a:buChar char="•"/>
            </a:pPr>
            <a:r>
              <a:rPr lang="pl-PL" sz="2800" dirty="0" smtClean="0">
                <a:solidFill>
                  <a:schemeClr val="tx1"/>
                </a:solidFill>
              </a:rPr>
              <a:t>została przygotowana za darmo</a:t>
            </a:r>
          </a:p>
          <a:p>
            <a:pPr marL="288000" indent="-288000" algn="l">
              <a:buFont typeface="Arial" pitchFamily="34" charset="0"/>
              <a:buChar char="•"/>
            </a:pPr>
            <a:r>
              <a:rPr lang="pl-PL" sz="2800" dirty="0" smtClean="0">
                <a:solidFill>
                  <a:schemeClr val="tx1"/>
                </a:solidFill>
              </a:rPr>
              <a:t>zwróciłam się do władz spółdzielni, z prośbą o jej publikację na stronie internetowej SM Wyżyny</a:t>
            </a:r>
          </a:p>
          <a:p>
            <a:pPr marL="288000" indent="-288000" algn="l">
              <a:buFont typeface="Arial" pitchFamily="34" charset="0"/>
              <a:buChar char="•"/>
            </a:pPr>
            <a:r>
              <a:rPr lang="pl-PL" sz="2800" dirty="0" smtClean="0">
                <a:solidFill>
                  <a:schemeClr val="tx1"/>
                </a:solidFill>
              </a:rPr>
              <a:t>jestem mieszkanką Osiedla </a:t>
            </a:r>
            <a:r>
              <a:rPr lang="pl-PL" sz="2800" dirty="0" err="1" smtClean="0">
                <a:solidFill>
                  <a:schemeClr val="tx1"/>
                </a:solidFill>
              </a:rPr>
              <a:t>Kazury</a:t>
            </a:r>
            <a:r>
              <a:rPr lang="pl-PL" sz="2800" dirty="0" smtClean="0">
                <a:solidFill>
                  <a:schemeClr val="tx1"/>
                </a:solidFill>
              </a:rPr>
              <a:t>, nie inżynierem ruchu</a:t>
            </a:r>
            <a:endParaRPr lang="pl-PL" sz="2800" dirty="0">
              <a:solidFill>
                <a:schemeClr val="tx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c</a:t>
            </a:r>
            <a:r>
              <a:rPr lang="pl-PL" dirty="0" smtClean="0"/>
              <a:t>ena brutto: 170,97 zł</a:t>
            </a:r>
            <a:endParaRPr lang="pl-PL" dirty="0"/>
          </a:p>
        </p:txBody>
      </p:sp>
      <p:sp>
        <p:nvSpPr>
          <p:cNvPr id="3" name="Symbol zastępczy zawartości 2"/>
          <p:cNvSpPr>
            <a:spLocks noGrp="1"/>
          </p:cNvSpPr>
          <p:nvPr>
            <p:ph idx="1"/>
          </p:nvPr>
        </p:nvSpPr>
        <p:spPr/>
        <p:txBody>
          <a:bodyPr>
            <a:normAutofit fontScale="92500" lnSpcReduction="10000"/>
          </a:bodyPr>
          <a:lstStyle/>
          <a:p>
            <a:r>
              <a:rPr lang="pl-PL" dirty="0" smtClean="0"/>
              <a:t>Bariera drogowa U-14/U-25</a:t>
            </a:r>
          </a:p>
          <a:p>
            <a:r>
              <a:rPr lang="pl-PL" dirty="0" smtClean="0"/>
              <a:t>Kolor - biały</a:t>
            </a:r>
          </a:p>
          <a:p>
            <a:r>
              <a:rPr lang="pl-PL" dirty="0" smtClean="0"/>
              <a:t>Wymiary - 110 x 40 x 80 cm</a:t>
            </a:r>
          </a:p>
          <a:p>
            <a:r>
              <a:rPr lang="pl-PL" dirty="0" smtClean="0"/>
              <a:t>Waga - 9 kg</a:t>
            </a:r>
          </a:p>
          <a:p>
            <a:r>
              <a:rPr lang="pl-PL" dirty="0" smtClean="0"/>
              <a:t> </a:t>
            </a:r>
          </a:p>
          <a:p>
            <a:r>
              <a:rPr lang="pl-PL" dirty="0" smtClean="0"/>
              <a:t>Bariera U-14 jest urządzeniem bezpieczeństwa ruchu drogowego, służącym do czasowego wyznaczania lub ograniczania drogi ruchu pojazdów.</a:t>
            </a:r>
          </a:p>
          <a:p>
            <a:endParaRPr lang="pl-PL" dirty="0" smtClean="0"/>
          </a:p>
          <a:p>
            <a:endParaRPr lang="pl-PL"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324544" y="274638"/>
            <a:ext cx="9937104" cy="562074"/>
          </a:xfrm>
        </p:spPr>
        <p:txBody>
          <a:bodyPr>
            <a:noAutofit/>
          </a:bodyPr>
          <a:lstStyle/>
          <a:p>
            <a:r>
              <a:rPr lang="pl-PL" sz="2000" dirty="0" smtClean="0"/>
              <a:t>https://sklepdrogowy.pl/pl/p/Bariera-drogowa-U-14e%2C-U-25c-1100x400x800-czerwony/260</a:t>
            </a:r>
            <a:endParaRPr lang="pl-PL" sz="2000" dirty="0"/>
          </a:p>
        </p:txBody>
      </p:sp>
      <p:pic>
        <p:nvPicPr>
          <p:cNvPr id="9218" name="Picture 2"/>
          <p:cNvPicPr>
            <a:picLocks noGrp="1" noChangeAspect="1" noChangeArrowheads="1"/>
          </p:cNvPicPr>
          <p:nvPr>
            <p:ph idx="1"/>
          </p:nvPr>
        </p:nvPicPr>
        <p:blipFill>
          <a:blip r:embed="rId2" cstate="print"/>
          <a:srcRect/>
          <a:stretch>
            <a:fillRect/>
          </a:stretch>
        </p:blipFill>
        <p:spPr bwMode="auto">
          <a:xfrm>
            <a:off x="2461363" y="1196975"/>
            <a:ext cx="4221273" cy="4929188"/>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57200" y="274638"/>
            <a:ext cx="8229600" cy="1714202"/>
          </a:xfrm>
        </p:spPr>
        <p:txBody>
          <a:bodyPr>
            <a:normAutofit fontScale="90000"/>
          </a:bodyPr>
          <a:lstStyle/>
          <a:p>
            <a:r>
              <a:rPr lang="pl-PL" dirty="0" smtClean="0"/>
              <a:t>Cena brutto: </a:t>
            </a:r>
            <a:r>
              <a:rPr lang="pl-PL" i="1" dirty="0" smtClean="0"/>
              <a:t>168,51 zł</a:t>
            </a:r>
            <a:r>
              <a:rPr lang="pl-PL" dirty="0" smtClean="0"/>
              <a:t> </a:t>
            </a:r>
            <a:br>
              <a:rPr lang="pl-PL" dirty="0" smtClean="0"/>
            </a:br>
            <a:r>
              <a:rPr lang="pl-PL" dirty="0" smtClean="0"/>
              <a:t>Cena netto: </a:t>
            </a:r>
            <a:r>
              <a:rPr lang="pl-PL" i="1" dirty="0" smtClean="0"/>
              <a:t>137,00 zł</a:t>
            </a:r>
            <a:r>
              <a:rPr lang="pl-PL" dirty="0" smtClean="0"/>
              <a:t> </a:t>
            </a:r>
            <a:br>
              <a:rPr lang="pl-PL" dirty="0" smtClean="0"/>
            </a:br>
            <a:endParaRPr lang="pl-PL" dirty="0"/>
          </a:p>
        </p:txBody>
      </p:sp>
      <p:sp>
        <p:nvSpPr>
          <p:cNvPr id="3" name="Symbol zastępczy zawartości 2"/>
          <p:cNvSpPr>
            <a:spLocks noGrp="1"/>
          </p:cNvSpPr>
          <p:nvPr>
            <p:ph idx="1"/>
          </p:nvPr>
        </p:nvSpPr>
        <p:spPr/>
        <p:txBody>
          <a:bodyPr>
            <a:normAutofit fontScale="92500" lnSpcReduction="20000"/>
          </a:bodyPr>
          <a:lstStyle/>
          <a:p>
            <a:pPr>
              <a:buNone/>
            </a:pPr>
            <a:r>
              <a:rPr lang="pl-PL" dirty="0" smtClean="0"/>
              <a:t>Barierka drogowa z tworzywa są koloru białego i czerwonego. Boczny otwór umożliwia dociążenie barierki piaskiem lub wodą. </a:t>
            </a:r>
          </a:p>
          <a:p>
            <a:pPr>
              <a:buNone/>
            </a:pPr>
            <a:endParaRPr lang="pl-PL" dirty="0"/>
          </a:p>
          <a:p>
            <a:r>
              <a:rPr lang="pl-PL" dirty="0" smtClean="0"/>
              <a:t>Wymiary: </a:t>
            </a:r>
          </a:p>
          <a:p>
            <a:r>
              <a:rPr lang="pl-PL" dirty="0" smtClean="0"/>
              <a:t>Długość:  1100 mm </a:t>
            </a:r>
          </a:p>
          <a:p>
            <a:r>
              <a:rPr lang="pl-PL" dirty="0" smtClean="0"/>
              <a:t>Szerokość:  400mm </a:t>
            </a:r>
          </a:p>
          <a:p>
            <a:r>
              <a:rPr lang="pl-PL" dirty="0" smtClean="0"/>
              <a:t>Wysokość: 800 mm </a:t>
            </a:r>
          </a:p>
          <a:p>
            <a:r>
              <a:rPr lang="pl-PL" dirty="0" smtClean="0"/>
              <a:t> </a:t>
            </a:r>
          </a:p>
          <a:p>
            <a:r>
              <a:rPr lang="pl-PL" dirty="0" smtClean="0"/>
              <a:t>Dostępny biały i czerwony.</a:t>
            </a:r>
          </a:p>
          <a:p>
            <a:pPr>
              <a:buNone/>
            </a:pPr>
            <a:endParaRPr lang="pl-PL"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57200" y="332656"/>
            <a:ext cx="8229600" cy="648072"/>
          </a:xfrm>
        </p:spPr>
        <p:txBody>
          <a:bodyPr>
            <a:normAutofit fontScale="90000"/>
          </a:bodyPr>
          <a:lstStyle/>
          <a:p>
            <a:r>
              <a:rPr lang="pl-PL" sz="2000" dirty="0" smtClean="0"/>
              <a:t/>
            </a:r>
            <a:br>
              <a:rPr lang="pl-PL" sz="2000" dirty="0" smtClean="0"/>
            </a:br>
            <a:r>
              <a:rPr lang="pl-PL" sz="2000" dirty="0"/>
              <a:t/>
            </a:r>
            <a:br>
              <a:rPr lang="pl-PL" sz="2000" dirty="0"/>
            </a:br>
            <a:r>
              <a:rPr lang="pl-PL" sz="2000" dirty="0" smtClean="0"/>
              <a:t/>
            </a:r>
            <a:br>
              <a:rPr lang="pl-PL" sz="2000" dirty="0" smtClean="0"/>
            </a:br>
            <a:r>
              <a:rPr lang="pl-PL" sz="2000" dirty="0" smtClean="0"/>
              <a:t>https://www.drogowe.com.pl/u-14-81-cm-wys-beton/195-u-14-b-bariera-betonowa-bpps-1-dwustronna.html</a:t>
            </a:r>
            <a:br>
              <a:rPr lang="pl-PL" sz="2000" dirty="0" smtClean="0"/>
            </a:br>
            <a:r>
              <a:rPr lang="pl-PL" sz="2000" dirty="0" smtClean="0"/>
              <a:t/>
            </a:r>
            <a:br>
              <a:rPr lang="pl-PL" sz="2000" dirty="0" smtClean="0"/>
            </a:br>
            <a:r>
              <a:rPr lang="pl-PL" sz="2000" dirty="0" smtClean="0"/>
              <a:t/>
            </a:r>
            <a:br>
              <a:rPr lang="pl-PL" sz="2000" dirty="0" smtClean="0"/>
            </a:br>
            <a:endParaRPr lang="pl-PL" sz="2000" dirty="0"/>
          </a:p>
        </p:txBody>
      </p:sp>
      <p:pic>
        <p:nvPicPr>
          <p:cNvPr id="10242" name="Picture 2"/>
          <p:cNvPicPr>
            <a:picLocks noGrp="1" noChangeAspect="1" noChangeArrowheads="1"/>
          </p:cNvPicPr>
          <p:nvPr>
            <p:ph idx="1"/>
          </p:nvPr>
        </p:nvPicPr>
        <p:blipFill>
          <a:blip r:embed="rId2" cstate="print"/>
          <a:srcRect/>
          <a:stretch>
            <a:fillRect/>
          </a:stretch>
        </p:blipFill>
        <p:spPr bwMode="auto">
          <a:xfrm>
            <a:off x="405821" y="1268760"/>
            <a:ext cx="8436197" cy="5112567"/>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57200" y="274638"/>
            <a:ext cx="8229600" cy="2434282"/>
          </a:xfrm>
        </p:spPr>
        <p:txBody>
          <a:bodyPr>
            <a:normAutofit/>
          </a:bodyPr>
          <a:lstStyle/>
          <a:p>
            <a:r>
              <a:rPr lang="pl-PL" dirty="0" smtClean="0"/>
              <a:t>Bariera betonowa U-14b malowana w żółto-czarne pasy. </a:t>
            </a:r>
            <a:br>
              <a:rPr lang="pl-PL" dirty="0" smtClean="0"/>
            </a:br>
            <a:r>
              <a:rPr lang="pl-PL" dirty="0" smtClean="0"/>
              <a:t>Cena brutto: 996,30 zł</a:t>
            </a:r>
            <a:endParaRPr lang="pl-PL" dirty="0"/>
          </a:p>
        </p:txBody>
      </p:sp>
      <p:sp>
        <p:nvSpPr>
          <p:cNvPr id="3" name="Symbol zastępczy zawartości 2"/>
          <p:cNvSpPr>
            <a:spLocks noGrp="1"/>
          </p:cNvSpPr>
          <p:nvPr>
            <p:ph idx="1"/>
          </p:nvPr>
        </p:nvSpPr>
        <p:spPr>
          <a:xfrm>
            <a:off x="457200" y="2852936"/>
            <a:ext cx="8229600" cy="3273227"/>
          </a:xfrm>
        </p:spPr>
        <p:txBody>
          <a:bodyPr/>
          <a:lstStyle/>
          <a:p>
            <a:r>
              <a:rPr lang="pl-PL" dirty="0" smtClean="0"/>
              <a:t>Waga ok 1200 kg</a:t>
            </a:r>
          </a:p>
          <a:p>
            <a:r>
              <a:rPr lang="pl-PL" dirty="0" smtClean="0"/>
              <a:t>Długość - 2000 mm</a:t>
            </a:r>
          </a:p>
          <a:p>
            <a:r>
              <a:rPr lang="pl-PL" dirty="0" smtClean="0"/>
              <a:t>Szerokość - 550 cm</a:t>
            </a:r>
          </a:p>
          <a:p>
            <a:r>
              <a:rPr lang="pl-PL" dirty="0" smtClean="0"/>
              <a:t>Wysokość - 810 mm</a:t>
            </a:r>
          </a:p>
          <a:p>
            <a:pPr>
              <a:buNone/>
            </a:pPr>
            <a:endParaRPr lang="pl-PL"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57200" y="274638"/>
            <a:ext cx="8229600" cy="490066"/>
          </a:xfrm>
        </p:spPr>
        <p:txBody>
          <a:bodyPr>
            <a:normAutofit fontScale="90000"/>
          </a:bodyPr>
          <a:lstStyle/>
          <a:p>
            <a:endParaRPr lang="pl-PL" dirty="0"/>
          </a:p>
        </p:txBody>
      </p:sp>
      <p:sp>
        <p:nvSpPr>
          <p:cNvPr id="3" name="Symbol zastępczy zawartości 2"/>
          <p:cNvSpPr>
            <a:spLocks noGrp="1"/>
          </p:cNvSpPr>
          <p:nvPr>
            <p:ph idx="1"/>
          </p:nvPr>
        </p:nvSpPr>
        <p:spPr>
          <a:xfrm>
            <a:off x="457200" y="1052736"/>
            <a:ext cx="8229600" cy="5073427"/>
          </a:xfrm>
        </p:spPr>
        <p:txBody>
          <a:bodyPr>
            <a:normAutofit/>
          </a:bodyPr>
          <a:lstStyle/>
          <a:p>
            <a:pPr marL="0" indent="0">
              <a:buNone/>
            </a:pPr>
            <a:r>
              <a:rPr lang="pl-PL" dirty="0" smtClean="0"/>
              <a:t>Proponuję separatory białe i czerwone.</a:t>
            </a:r>
          </a:p>
          <a:p>
            <a:pPr marL="0" indent="0">
              <a:buNone/>
            </a:pPr>
            <a:r>
              <a:rPr lang="pl-PL" dirty="0" smtClean="0"/>
              <a:t>Ponieważ, muszą być bezpieczne, czyli widoczne dla kierowców poruszających się po ciągach komunikacyjnych.</a:t>
            </a:r>
          </a:p>
          <a:p>
            <a:pPr marL="0" indent="0">
              <a:buNone/>
            </a:pPr>
            <a:r>
              <a:rPr lang="pl-PL" dirty="0" smtClean="0"/>
              <a:t>Proponuję uzupełniać, przedłużać separatory głazami czy donicami.</a:t>
            </a:r>
            <a:endParaRPr lang="pl-PL" dirty="0"/>
          </a:p>
          <a:p>
            <a:pPr marL="0" indent="0">
              <a:buNone/>
            </a:pPr>
            <a:r>
              <a:rPr lang="pl-PL" dirty="0" smtClean="0"/>
              <a:t>Różnica w cenie oraz  waga wyjściowa przeważyły o rezygnacji z barier betonowych</a:t>
            </a:r>
            <a:endParaRPr lang="pl-PL"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57200" y="274638"/>
            <a:ext cx="8229600" cy="418058"/>
          </a:xfrm>
        </p:spPr>
        <p:txBody>
          <a:bodyPr>
            <a:normAutofit fontScale="90000"/>
          </a:bodyPr>
          <a:lstStyle/>
          <a:p>
            <a:endParaRPr lang="pl-PL" dirty="0"/>
          </a:p>
        </p:txBody>
      </p:sp>
      <p:sp>
        <p:nvSpPr>
          <p:cNvPr id="3" name="Symbol zastępczy zawartości 2"/>
          <p:cNvSpPr>
            <a:spLocks noGrp="1"/>
          </p:cNvSpPr>
          <p:nvPr>
            <p:ph idx="1"/>
          </p:nvPr>
        </p:nvSpPr>
        <p:spPr>
          <a:xfrm>
            <a:off x="457200" y="908720"/>
            <a:ext cx="8229600" cy="5217443"/>
          </a:xfrm>
        </p:spPr>
        <p:txBody>
          <a:bodyPr>
            <a:normAutofit fontScale="92500" lnSpcReduction="10000"/>
          </a:bodyPr>
          <a:lstStyle/>
          <a:p>
            <a:pPr indent="0">
              <a:buNone/>
            </a:pPr>
            <a:r>
              <a:rPr lang="pl-PL" dirty="0" smtClean="0"/>
              <a:t>Dlaczego moim zdaniem warto wprowadzić nową, czasową organizację ruchu już teraz? </a:t>
            </a:r>
          </a:p>
          <a:p>
            <a:pPr indent="0">
              <a:buNone/>
            </a:pPr>
            <a:r>
              <a:rPr lang="pl-PL" dirty="0" smtClean="0"/>
              <a:t>Kierowcy tranzytu będą się mogli nauczyć nowych zasad, jeszcze zanim ruszą zwężenia związane z budową POW. Również mieszkańcy </a:t>
            </a:r>
            <a:r>
              <a:rPr lang="pl-PL" dirty="0" err="1" smtClean="0"/>
              <a:t>Kazury</a:t>
            </a:r>
            <a:r>
              <a:rPr lang="pl-PL" dirty="0" smtClean="0"/>
              <a:t>, będą mieli okazję przekonać się czy pomysł działa i co można/trzeba poprawić. </a:t>
            </a:r>
          </a:p>
          <a:p>
            <a:pPr indent="0">
              <a:buNone/>
            </a:pPr>
            <a:r>
              <a:rPr lang="pl-PL" dirty="0" smtClean="0"/>
              <a:t>Właśnie kwestia oceny kierunku zmian, przez mieszkańców osiedla, oraz konieczność rezygnacji czy modyfikacji rozwiązań, przesądziły o tym, że świadomie zrezygnowałam z wykorzystania szlabanów.</a:t>
            </a:r>
            <a:endParaRPr lang="pl-PL"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251520" y="404664"/>
            <a:ext cx="8640960" cy="720080"/>
          </a:xfrm>
        </p:spPr>
        <p:txBody>
          <a:bodyPr>
            <a:noAutofit/>
          </a:bodyPr>
          <a:lstStyle/>
          <a:p>
            <a:r>
              <a:rPr lang="pl-PL" sz="2700" dirty="0" smtClean="0"/>
              <a:t>Inne powody, dla których nie uwzględniam użycia szlabanów.</a:t>
            </a:r>
            <a:endParaRPr lang="pl-PL" sz="2700" dirty="0"/>
          </a:p>
        </p:txBody>
      </p:sp>
      <p:sp>
        <p:nvSpPr>
          <p:cNvPr id="3" name="Symbol zastępczy zawartości 2"/>
          <p:cNvSpPr>
            <a:spLocks noGrp="1"/>
          </p:cNvSpPr>
          <p:nvPr>
            <p:ph idx="1"/>
          </p:nvPr>
        </p:nvSpPr>
        <p:spPr>
          <a:xfrm>
            <a:off x="457200" y="1340768"/>
            <a:ext cx="8229600" cy="4785395"/>
          </a:xfrm>
        </p:spPr>
        <p:txBody>
          <a:bodyPr>
            <a:normAutofit fontScale="77500" lnSpcReduction="20000"/>
          </a:bodyPr>
          <a:lstStyle/>
          <a:p>
            <a:pPr indent="-288000"/>
            <a:r>
              <a:rPr lang="pl-PL" dirty="0" smtClean="0"/>
              <a:t>czas konieczny na podłączenie prądu</a:t>
            </a:r>
          </a:p>
          <a:p>
            <a:pPr indent="-288000"/>
            <a:r>
              <a:rPr lang="pl-PL" dirty="0" smtClean="0"/>
              <a:t>wybór „właściwego” systemu podnoszącego</a:t>
            </a:r>
          </a:p>
          <a:p>
            <a:pPr indent="-288000"/>
            <a:r>
              <a:rPr lang="pl-PL" dirty="0" smtClean="0"/>
              <a:t> kto będzie płacił za indywidualne urządzenia otwierające potrzebne mieszkańcom</a:t>
            </a:r>
          </a:p>
          <a:p>
            <a:pPr indent="-288000"/>
            <a:r>
              <a:rPr lang="pl-PL" dirty="0" smtClean="0"/>
              <a:t>stacjonarność zamontowanego szlabanu, trudności w modyfikowaniu projektu</a:t>
            </a:r>
          </a:p>
          <a:p>
            <a:pPr indent="-288000"/>
            <a:r>
              <a:rPr lang="pl-PL" dirty="0" smtClean="0"/>
              <a:t>brak pewności co do 100% akceptacji wśród mieszkańców</a:t>
            </a:r>
          </a:p>
          <a:p>
            <a:pPr indent="-288000"/>
            <a:r>
              <a:rPr lang="pl-PL" dirty="0" smtClean="0"/>
              <a:t>ryzyko celowego blokowania szlabanów w pozycji otwartej lub zamkniętej (wandalizm, kradzieże) </a:t>
            </a:r>
          </a:p>
          <a:p>
            <a:pPr indent="-288000"/>
            <a:r>
              <a:rPr lang="pl-PL" dirty="0" smtClean="0"/>
              <a:t>koszt zakupu urządzeń</a:t>
            </a:r>
          </a:p>
          <a:p>
            <a:pPr indent="-288000"/>
            <a:r>
              <a:rPr lang="pl-PL" dirty="0" smtClean="0"/>
              <a:t>koszty montażu i konserwacji, w tym systemu podnoszącego (mechanizm + </a:t>
            </a:r>
            <a:r>
              <a:rPr lang="pl-PL" dirty="0" err="1" smtClean="0"/>
              <a:t>softweare</a:t>
            </a:r>
            <a:r>
              <a:rPr lang="pl-PL" dirty="0" smtClean="0"/>
              <a:t>)</a:t>
            </a:r>
            <a:endParaRPr lang="pl-PL"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0" y="274638"/>
            <a:ext cx="8964488" cy="1143000"/>
          </a:xfrm>
        </p:spPr>
        <p:txBody>
          <a:bodyPr>
            <a:normAutofit/>
          </a:bodyPr>
          <a:lstStyle/>
          <a:p>
            <a:r>
              <a:rPr lang="pl-PL" sz="2000" dirty="0" smtClean="0">
                <a:hlinkClick r:id="rId2"/>
              </a:rPr>
              <a:t>http://szlabany24.pl/</a:t>
            </a:r>
            <a:r>
              <a:rPr lang="pl-PL" sz="2000" dirty="0" err="1" smtClean="0">
                <a:hlinkClick r:id="rId2"/>
              </a:rPr>
              <a:t>pl</a:t>
            </a:r>
            <a:r>
              <a:rPr lang="pl-PL" sz="2000" dirty="0" smtClean="0">
                <a:hlinkClick r:id="rId2"/>
              </a:rPr>
              <a:t>/p/FAAC-620-STD-szlaban-parkingowy-hydrauliczny-z-MONTAZEM/4</a:t>
            </a:r>
            <a:endParaRPr lang="pl-PL" sz="2000" dirty="0"/>
          </a:p>
        </p:txBody>
      </p:sp>
      <p:pic>
        <p:nvPicPr>
          <p:cNvPr id="12290" name="Picture 2"/>
          <p:cNvPicPr>
            <a:picLocks noGrp="1" noChangeAspect="1" noChangeArrowheads="1"/>
          </p:cNvPicPr>
          <p:nvPr>
            <p:ph idx="1"/>
          </p:nvPr>
        </p:nvPicPr>
        <p:blipFill>
          <a:blip r:embed="rId3" cstate="print"/>
          <a:srcRect/>
          <a:stretch>
            <a:fillRect/>
          </a:stretch>
        </p:blipFill>
        <p:spPr bwMode="auto">
          <a:xfrm>
            <a:off x="457200" y="1628262"/>
            <a:ext cx="8229600" cy="4469838"/>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0" y="274638"/>
            <a:ext cx="9144000" cy="1143000"/>
          </a:xfrm>
        </p:spPr>
        <p:txBody>
          <a:bodyPr>
            <a:normAutofit fontScale="90000"/>
          </a:bodyPr>
          <a:lstStyle/>
          <a:p>
            <a:r>
              <a:rPr lang="pl-PL" dirty="0" smtClean="0"/>
              <a:t>cena netto: 5.710 zł długość ramienia 3m</a:t>
            </a:r>
            <a:endParaRPr lang="pl-PL" dirty="0"/>
          </a:p>
        </p:txBody>
      </p:sp>
      <p:pic>
        <p:nvPicPr>
          <p:cNvPr id="11266" name="Picture 2"/>
          <p:cNvPicPr>
            <a:picLocks noGrp="1" noChangeAspect="1" noChangeArrowheads="1"/>
          </p:cNvPicPr>
          <p:nvPr>
            <p:ph idx="1"/>
          </p:nvPr>
        </p:nvPicPr>
        <p:blipFill>
          <a:blip r:embed="rId2" cstate="print"/>
          <a:srcRect/>
          <a:stretch>
            <a:fillRect/>
          </a:stretch>
        </p:blipFill>
        <p:spPr bwMode="auto">
          <a:xfrm>
            <a:off x="755576" y="1389237"/>
            <a:ext cx="7056784" cy="5387701"/>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57200" y="274638"/>
            <a:ext cx="8229600" cy="202034"/>
          </a:xfrm>
        </p:spPr>
        <p:txBody>
          <a:bodyPr>
            <a:normAutofit fontScale="90000"/>
          </a:bodyPr>
          <a:lstStyle/>
          <a:p>
            <a:endParaRPr lang="pl-PL" dirty="0"/>
          </a:p>
        </p:txBody>
      </p:sp>
      <p:sp>
        <p:nvSpPr>
          <p:cNvPr id="3" name="Symbol zastępczy zawartości 2"/>
          <p:cNvSpPr>
            <a:spLocks noGrp="1"/>
          </p:cNvSpPr>
          <p:nvPr>
            <p:ph idx="1"/>
          </p:nvPr>
        </p:nvSpPr>
        <p:spPr>
          <a:xfrm>
            <a:off x="457200" y="980728"/>
            <a:ext cx="8229600" cy="5145435"/>
          </a:xfrm>
        </p:spPr>
        <p:txBody>
          <a:bodyPr>
            <a:normAutofit lnSpcReduction="10000"/>
          </a:bodyPr>
          <a:lstStyle/>
          <a:p>
            <a:pPr algn="ctr">
              <a:buNone/>
            </a:pPr>
            <a:r>
              <a:rPr lang="pl-PL" dirty="0" smtClean="0"/>
              <a:t>PRZEDSTAWIONE POMYSŁY SĄ JEDYNIE </a:t>
            </a:r>
          </a:p>
          <a:p>
            <a:pPr algn="ctr">
              <a:buNone/>
            </a:pPr>
            <a:r>
              <a:rPr lang="pl-PL" sz="4800" dirty="0" smtClean="0"/>
              <a:t>1 KROKIEM</a:t>
            </a:r>
          </a:p>
          <a:p>
            <a:pPr algn="ctr">
              <a:buNone/>
            </a:pPr>
            <a:r>
              <a:rPr lang="pl-PL" dirty="0" smtClean="0"/>
              <a:t>W KIERUNKU ROZWIĄZANIA PROBLEMÓW KOMUNIKACYJNYCH  OSIEDLA. PUNKTEM WYJŚCIOWYM DO DALSZYCH ZMIAN.</a:t>
            </a:r>
          </a:p>
          <a:p>
            <a:pPr algn="ctr">
              <a:buNone/>
            </a:pPr>
            <a:endParaRPr lang="pl-PL" sz="2800" dirty="0" smtClean="0"/>
          </a:p>
          <a:p>
            <a:pPr algn="ctr">
              <a:buNone/>
            </a:pPr>
            <a:r>
              <a:rPr lang="pl-PL" sz="2800" dirty="0" smtClean="0"/>
              <a:t>PREZENTOWANE KONCEPCJE SĄ AKTUALNE </a:t>
            </a:r>
          </a:p>
          <a:p>
            <a:pPr algn="ctr">
              <a:buNone/>
            </a:pPr>
            <a:r>
              <a:rPr lang="pl-PL" sz="2800" dirty="0" smtClean="0"/>
              <a:t>JEDYNIE DO CZASU PRZEJĘCIA TERENU PRZYLEGAJĄCEGO DO OSIEDLA KAZURY</a:t>
            </a:r>
          </a:p>
          <a:p>
            <a:pPr algn="ctr">
              <a:buNone/>
            </a:pPr>
            <a:r>
              <a:rPr lang="pl-PL" sz="2800" dirty="0" smtClean="0"/>
              <a:t>OD STRONY ULICY PŁASKOWICKIEJ (BUDOWA POW)</a:t>
            </a:r>
            <a:endParaRPr lang="pl-PL" sz="28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57200" y="274638"/>
            <a:ext cx="8229600" cy="418058"/>
          </a:xfrm>
        </p:spPr>
        <p:txBody>
          <a:bodyPr>
            <a:normAutofit fontScale="90000"/>
          </a:bodyPr>
          <a:lstStyle/>
          <a:p>
            <a:endParaRPr lang="pl-PL" dirty="0"/>
          </a:p>
        </p:txBody>
      </p:sp>
      <p:sp>
        <p:nvSpPr>
          <p:cNvPr id="3" name="Symbol zastępczy zawartości 2"/>
          <p:cNvSpPr>
            <a:spLocks noGrp="1"/>
          </p:cNvSpPr>
          <p:nvPr>
            <p:ph idx="1"/>
          </p:nvPr>
        </p:nvSpPr>
        <p:spPr>
          <a:xfrm>
            <a:off x="457200" y="836712"/>
            <a:ext cx="8229600" cy="5289451"/>
          </a:xfrm>
        </p:spPr>
        <p:txBody>
          <a:bodyPr/>
          <a:lstStyle/>
          <a:p>
            <a:pPr indent="0">
              <a:buNone/>
            </a:pPr>
            <a:r>
              <a:rPr lang="pl-PL" dirty="0" smtClean="0"/>
              <a:t>Czy w projektowaniu nowej organizacji ruchu można zrezygnować ze znaków? </a:t>
            </a:r>
          </a:p>
          <a:p>
            <a:pPr indent="0">
              <a:buNone/>
            </a:pPr>
            <a:r>
              <a:rPr lang="pl-PL" dirty="0" smtClean="0"/>
              <a:t>Moim zdaniem nie. Znaki drogowe informują kierowców o tym, co spotkają na drodze. </a:t>
            </a:r>
          </a:p>
          <a:p>
            <a:pPr indent="0">
              <a:buNone/>
            </a:pPr>
            <a:r>
              <a:rPr lang="pl-PL" dirty="0" smtClean="0"/>
              <a:t>Dzięki temu mogą zostać uprzedzeni, że nie mają po co kontynuować przejazdu, ponieważ tranzyt na osiedlu </a:t>
            </a:r>
            <a:r>
              <a:rPr lang="pl-PL" dirty="0" err="1" smtClean="0"/>
              <a:t>Kazury</a:t>
            </a:r>
            <a:r>
              <a:rPr lang="pl-PL" dirty="0" smtClean="0"/>
              <a:t> został zamknięty, np. znak „ślepa ulica” </a:t>
            </a:r>
            <a:endParaRPr lang="pl-PL"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251520" y="0"/>
            <a:ext cx="8784976" cy="692696"/>
          </a:xfrm>
        </p:spPr>
        <p:txBody>
          <a:bodyPr>
            <a:normAutofit/>
          </a:bodyPr>
          <a:lstStyle/>
          <a:p>
            <a:r>
              <a:rPr lang="pl-PL" sz="2700" dirty="0" smtClean="0"/>
              <a:t>Plan minimum ustawienia pionowych znaków drogowych, W1</a:t>
            </a:r>
            <a:endParaRPr lang="pl-PL" sz="2700" dirty="0"/>
          </a:p>
        </p:txBody>
      </p:sp>
      <p:pic>
        <p:nvPicPr>
          <p:cNvPr id="1026" name="Picture 2"/>
          <p:cNvPicPr>
            <a:picLocks noGrp="1" noChangeAspect="1" noChangeArrowheads="1"/>
          </p:cNvPicPr>
          <p:nvPr>
            <p:ph idx="1"/>
          </p:nvPr>
        </p:nvPicPr>
        <p:blipFill>
          <a:blip r:embed="rId2" cstate="print"/>
          <a:srcRect/>
          <a:stretch>
            <a:fillRect/>
          </a:stretch>
        </p:blipFill>
        <p:spPr bwMode="auto">
          <a:xfrm>
            <a:off x="395536" y="702510"/>
            <a:ext cx="8396326" cy="6011190"/>
          </a:xfrm>
          <a:prstGeom prst="rect">
            <a:avLst/>
          </a:prstGeom>
          <a:noFill/>
          <a:ln w="9525">
            <a:noFill/>
            <a:miter lim="800000"/>
            <a:headEnd/>
            <a:tailEnd/>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57200" y="273050"/>
            <a:ext cx="3008313" cy="779686"/>
          </a:xfrm>
        </p:spPr>
        <p:txBody>
          <a:bodyPr>
            <a:normAutofit/>
          </a:bodyPr>
          <a:lstStyle/>
          <a:p>
            <a:r>
              <a:rPr lang="pl-PL" sz="3200" b="0" dirty="0" smtClean="0"/>
              <a:t>LEGENDA MAPY</a:t>
            </a:r>
            <a:endParaRPr lang="pl-PL" sz="3200" b="0" dirty="0"/>
          </a:p>
        </p:txBody>
      </p:sp>
      <p:sp>
        <p:nvSpPr>
          <p:cNvPr id="4" name="Symbol zastępczy tekstu 3"/>
          <p:cNvSpPr>
            <a:spLocks noGrp="1"/>
          </p:cNvSpPr>
          <p:nvPr>
            <p:ph type="body" sz="half" idx="2"/>
          </p:nvPr>
        </p:nvSpPr>
        <p:spPr>
          <a:xfrm>
            <a:off x="457200" y="3933056"/>
            <a:ext cx="3008313" cy="2193107"/>
          </a:xfrm>
        </p:spPr>
        <p:txBody>
          <a:bodyPr>
            <a:normAutofit fontScale="92500" lnSpcReduction="10000"/>
          </a:bodyPr>
          <a:lstStyle/>
          <a:p>
            <a:r>
              <a:rPr lang="pl-PL" sz="2400" dirty="0" smtClean="0"/>
              <a:t>5 ŻÓŁTYCH TABLIC</a:t>
            </a:r>
          </a:p>
          <a:p>
            <a:r>
              <a:rPr lang="pl-PL" sz="2400" dirty="0" smtClean="0"/>
              <a:t>4 </a:t>
            </a:r>
            <a:r>
              <a:rPr lang="pl-PL" sz="2400" dirty="0" smtClean="0"/>
              <a:t>ZNAKI „ŚLEPA ULICA”</a:t>
            </a:r>
          </a:p>
          <a:p>
            <a:endParaRPr lang="pl-PL" sz="2400" dirty="0" smtClean="0"/>
          </a:p>
          <a:p>
            <a:pPr algn="ctr"/>
            <a:r>
              <a:rPr lang="pl-PL" sz="2400" dirty="0" smtClean="0"/>
              <a:t>WYZNACZANIE KOPERT </a:t>
            </a:r>
            <a:r>
              <a:rPr lang="pl-PL" sz="2200" dirty="0" smtClean="0"/>
              <a:t> OZNAKOWANIE POZIOME </a:t>
            </a:r>
            <a:r>
              <a:rPr lang="pl-PL" sz="2400" dirty="0" smtClean="0"/>
              <a:t>ŻÓŁTA TAŚMA</a:t>
            </a:r>
            <a:endParaRPr lang="pl-PL" sz="2400" dirty="0"/>
          </a:p>
        </p:txBody>
      </p:sp>
      <p:pic>
        <p:nvPicPr>
          <p:cNvPr id="4098" name="Picture 2"/>
          <p:cNvPicPr>
            <a:picLocks noGrp="1" noChangeAspect="1" noChangeArrowheads="1"/>
          </p:cNvPicPr>
          <p:nvPr>
            <p:ph idx="1"/>
          </p:nvPr>
        </p:nvPicPr>
        <p:blipFill>
          <a:blip r:embed="rId2" cstate="print"/>
          <a:srcRect/>
          <a:stretch>
            <a:fillRect/>
          </a:stretch>
        </p:blipFill>
        <p:spPr bwMode="auto">
          <a:xfrm>
            <a:off x="3779912" y="294968"/>
            <a:ext cx="5101146" cy="6302383"/>
          </a:xfrm>
          <a:prstGeom prst="rect">
            <a:avLst/>
          </a:prstGeom>
          <a:noFill/>
          <a:ln w="9525">
            <a:noFill/>
            <a:miter lim="800000"/>
            <a:headEnd/>
            <a:tailEnd/>
          </a:ln>
        </p:spPr>
      </p:pic>
      <p:sp>
        <p:nvSpPr>
          <p:cNvPr id="6" name="Prostokąt 5"/>
          <p:cNvSpPr/>
          <p:nvPr/>
        </p:nvSpPr>
        <p:spPr>
          <a:xfrm>
            <a:off x="683568" y="1772816"/>
            <a:ext cx="2592288" cy="1512168"/>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2000" dirty="0" smtClean="0">
                <a:solidFill>
                  <a:schemeClr val="tx1"/>
                </a:solidFill>
              </a:rPr>
              <a:t>ZMIANA </a:t>
            </a:r>
            <a:r>
              <a:rPr lang="pl-PL" sz="2000" dirty="0" smtClean="0">
                <a:solidFill>
                  <a:schemeClr val="tx1"/>
                </a:solidFill>
              </a:rPr>
              <a:t>ORGANIZACJI ULICA KAZURY </a:t>
            </a:r>
          </a:p>
          <a:p>
            <a:pPr algn="ctr"/>
            <a:r>
              <a:rPr lang="pl-PL" sz="2000" dirty="0" smtClean="0">
                <a:solidFill>
                  <a:schemeClr val="tx1"/>
                </a:solidFill>
              </a:rPr>
              <a:t> </a:t>
            </a:r>
            <a:r>
              <a:rPr lang="pl-PL" sz="2000" dirty="0" smtClean="0">
                <a:solidFill>
                  <a:schemeClr val="tx1"/>
                </a:solidFill>
              </a:rPr>
              <a:t>RUCHU ZAMKNIĘCIE PRZEJAZDU DO …</a:t>
            </a:r>
            <a:endParaRPr lang="pl-PL" sz="2000" dirty="0">
              <a:solidFill>
                <a:schemeClr val="tx1"/>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07504" y="188640"/>
            <a:ext cx="8856984" cy="720080"/>
          </a:xfrm>
        </p:spPr>
        <p:txBody>
          <a:bodyPr>
            <a:normAutofit/>
          </a:bodyPr>
          <a:lstStyle/>
          <a:p>
            <a:r>
              <a:rPr lang="pl-PL" sz="2800" dirty="0" smtClean="0"/>
              <a:t>Rozszerzony plan ustawienia pionowych znaków drogowych</a:t>
            </a:r>
            <a:endParaRPr lang="pl-PL" sz="2800" dirty="0"/>
          </a:p>
        </p:txBody>
      </p:sp>
      <p:pic>
        <p:nvPicPr>
          <p:cNvPr id="2050" name="Picture 2"/>
          <p:cNvPicPr>
            <a:picLocks noGrp="1" noChangeAspect="1" noChangeArrowheads="1"/>
          </p:cNvPicPr>
          <p:nvPr>
            <p:ph idx="1"/>
          </p:nvPr>
        </p:nvPicPr>
        <p:blipFill>
          <a:blip r:embed="rId2" cstate="print"/>
          <a:srcRect/>
          <a:stretch>
            <a:fillRect/>
          </a:stretch>
        </p:blipFill>
        <p:spPr bwMode="auto">
          <a:xfrm>
            <a:off x="539552" y="836712"/>
            <a:ext cx="8021787" cy="5890013"/>
          </a:xfrm>
          <a:prstGeom prst="rect">
            <a:avLst/>
          </a:prstGeom>
          <a:noFill/>
          <a:ln w="9525">
            <a:noFill/>
            <a:miter lim="800000"/>
            <a:headEnd/>
            <a:tailEnd/>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57200" y="274638"/>
            <a:ext cx="8229600" cy="274042"/>
          </a:xfrm>
        </p:spPr>
        <p:txBody>
          <a:bodyPr>
            <a:normAutofit fontScale="90000"/>
          </a:bodyPr>
          <a:lstStyle/>
          <a:p>
            <a:endParaRPr lang="pl-PL" dirty="0"/>
          </a:p>
        </p:txBody>
      </p:sp>
      <p:sp>
        <p:nvSpPr>
          <p:cNvPr id="3" name="Symbol zastępczy zawartości 2"/>
          <p:cNvSpPr>
            <a:spLocks noGrp="1"/>
          </p:cNvSpPr>
          <p:nvPr>
            <p:ph idx="1"/>
          </p:nvPr>
        </p:nvSpPr>
        <p:spPr>
          <a:xfrm>
            <a:off x="457200" y="764704"/>
            <a:ext cx="8229600" cy="5361459"/>
          </a:xfrm>
        </p:spPr>
        <p:txBody>
          <a:bodyPr/>
          <a:lstStyle/>
          <a:p>
            <a:pPr indent="0">
              <a:buNone/>
            </a:pPr>
            <a:r>
              <a:rPr lang="pl-PL" dirty="0" smtClean="0"/>
              <a:t>Obawy przed podzieleniem osiedla na rejony komunikacyjne, są moim zdaniem nieuzasadnione. </a:t>
            </a:r>
          </a:p>
          <a:p>
            <a:pPr indent="0">
              <a:buNone/>
            </a:pPr>
            <a:r>
              <a:rPr lang="pl-PL" dirty="0" smtClean="0"/>
              <a:t>Również dlatego, że typowe osiedla nie są zaprojektowane tak aby można było dowolnie poruszać się wewnętrznymi ciągami komunikacyjnymi wzdłuż i wszerz.</a:t>
            </a:r>
          </a:p>
          <a:p>
            <a:pPr indent="0">
              <a:buNone/>
            </a:pPr>
            <a:r>
              <a:rPr lang="pl-PL" dirty="0" smtClean="0"/>
              <a:t> </a:t>
            </a:r>
          </a:p>
          <a:p>
            <a:pPr indent="0">
              <a:buNone/>
            </a:pPr>
            <a:r>
              <a:rPr lang="pl-PL" dirty="0" smtClean="0"/>
              <a:t>Dodać kilka mapek z ursynowskich osiedli. </a:t>
            </a:r>
            <a:endParaRPr lang="pl-PL"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57200" y="274638"/>
            <a:ext cx="8229600" cy="130026"/>
          </a:xfrm>
        </p:spPr>
        <p:txBody>
          <a:bodyPr>
            <a:normAutofit fontScale="90000"/>
          </a:bodyPr>
          <a:lstStyle/>
          <a:p>
            <a:endParaRPr lang="pl-PL" sz="1000" dirty="0"/>
          </a:p>
        </p:txBody>
      </p:sp>
      <p:sp>
        <p:nvSpPr>
          <p:cNvPr id="3" name="Symbol zastępczy zawartości 2"/>
          <p:cNvSpPr>
            <a:spLocks noGrp="1"/>
          </p:cNvSpPr>
          <p:nvPr>
            <p:ph idx="1"/>
          </p:nvPr>
        </p:nvSpPr>
        <p:spPr>
          <a:xfrm>
            <a:off x="457200" y="548680"/>
            <a:ext cx="8229600" cy="5577483"/>
          </a:xfrm>
        </p:spPr>
        <p:txBody>
          <a:bodyPr>
            <a:normAutofit fontScale="92500" lnSpcReduction="10000"/>
          </a:bodyPr>
          <a:lstStyle/>
          <a:p>
            <a:pPr indent="0">
              <a:buNone/>
            </a:pPr>
            <a:r>
              <a:rPr lang="pl-PL" dirty="0" smtClean="0"/>
              <a:t>Przejezdność osiedla, w rozumieniu dostępności przez mieszkańców. Tak samo jak w przypadku służb ratunkowych nie powinniśmy upierać się przy przelotowości wewnętrznych ciągów komunikacyjnych we wszystkich kierunkach i od krańca do krańca. </a:t>
            </a:r>
            <a:r>
              <a:rPr lang="pl-PL" u="sng" dirty="0" smtClean="0"/>
              <a:t>Dostępność osiedla dla mieszkańców, nie oznacza w moim odczuciu, dojazdu przez jego wnętrze z dowolnego punktu w każdy inny dowolny punkt.</a:t>
            </a:r>
            <a:r>
              <a:rPr lang="pl-PL" dirty="0" smtClean="0"/>
              <a:t> </a:t>
            </a:r>
          </a:p>
          <a:p>
            <a:pPr indent="0">
              <a:buNone/>
            </a:pPr>
            <a:endParaRPr lang="pl-PL" dirty="0" smtClean="0"/>
          </a:p>
          <a:p>
            <a:pPr indent="0">
              <a:buNone/>
            </a:pPr>
            <a:r>
              <a:rPr lang="pl-PL" dirty="0" smtClean="0"/>
              <a:t>Dostępność, to </a:t>
            </a:r>
            <a:r>
              <a:rPr lang="pl-PL" dirty="0"/>
              <a:t>r</a:t>
            </a:r>
            <a:r>
              <a:rPr lang="pl-PL" dirty="0" smtClean="0"/>
              <a:t>ównież możliwość dotarcia pieszo, nie tylko i wyłącznie przy użyciu auta.</a:t>
            </a:r>
            <a:endParaRPr lang="pl-PL"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a:p>
        </p:txBody>
      </p:sp>
      <p:sp>
        <p:nvSpPr>
          <p:cNvPr id="3" name="Symbol zastępczy zawartości 2"/>
          <p:cNvSpPr>
            <a:spLocks noGrp="1"/>
          </p:cNvSpPr>
          <p:nvPr>
            <p:ph idx="1"/>
          </p:nvPr>
        </p:nvSpPr>
        <p:spPr/>
        <p:txBody>
          <a:bodyPr/>
          <a:lstStyle/>
          <a:p>
            <a:pPr indent="0">
              <a:buNone/>
            </a:pPr>
            <a:r>
              <a:rPr lang="pl-PL" dirty="0" smtClean="0"/>
              <a:t>Co z karetkami i strażą pożarną?</a:t>
            </a:r>
          </a:p>
          <a:p>
            <a:pPr indent="0">
              <a:buNone/>
            </a:pPr>
            <a:r>
              <a:rPr lang="pl-PL" dirty="0" smtClean="0"/>
              <a:t>Straż pożarną mamy za rogiem, jesteśmy więc już na uprzywilejowanej pozycji względem innych osiedli. Moim zdaniem budowa POW bardziej zagrozi naszemu osiedlu, pod względem zabezpieczenia przeciwpożarowego, niż ograniczenie ruchu wewnątrz osiedla.    </a:t>
            </a:r>
            <a:endParaRPr lang="pl-PL"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57200" y="274638"/>
            <a:ext cx="8229600" cy="130026"/>
          </a:xfrm>
        </p:spPr>
        <p:txBody>
          <a:bodyPr>
            <a:normAutofit fontScale="90000"/>
          </a:bodyPr>
          <a:lstStyle/>
          <a:p>
            <a:endParaRPr lang="pl-PL" dirty="0"/>
          </a:p>
        </p:txBody>
      </p:sp>
      <p:sp>
        <p:nvSpPr>
          <p:cNvPr id="3" name="Symbol zastępczy zawartości 2"/>
          <p:cNvSpPr>
            <a:spLocks noGrp="1"/>
          </p:cNvSpPr>
          <p:nvPr>
            <p:ph idx="1"/>
          </p:nvPr>
        </p:nvSpPr>
        <p:spPr>
          <a:xfrm>
            <a:off x="457200" y="620688"/>
            <a:ext cx="8229600" cy="5505475"/>
          </a:xfrm>
        </p:spPr>
        <p:txBody>
          <a:bodyPr>
            <a:normAutofit fontScale="92500" lnSpcReduction="10000"/>
          </a:bodyPr>
          <a:lstStyle/>
          <a:p>
            <a:pPr indent="0">
              <a:buNone/>
            </a:pPr>
            <a:r>
              <a:rPr lang="pl-PL" sz="2800" dirty="0" smtClean="0"/>
              <a:t>Karetki, dojeżdżają na wezwanie najszybszą drogą. </a:t>
            </a:r>
          </a:p>
          <a:p>
            <a:pPr indent="0">
              <a:buNone/>
            </a:pPr>
            <a:r>
              <a:rPr lang="pl-PL" sz="2800" dirty="0" smtClean="0"/>
              <a:t>Droga przez osiedle, jest pełna niespodzianek. </a:t>
            </a:r>
          </a:p>
          <a:p>
            <a:pPr indent="0">
              <a:buNone/>
            </a:pPr>
            <a:r>
              <a:rPr lang="pl-PL" sz="2800" dirty="0" smtClean="0"/>
              <a:t>Kierowcy karetek wybierają więc wjazd w osiedle najbliższy miejsca wezwania, nie błądząc wewnątrz ciasnych uliczek. </a:t>
            </a:r>
          </a:p>
          <a:p>
            <a:pPr indent="0">
              <a:buNone/>
            </a:pPr>
            <a:r>
              <a:rPr lang="pl-PL" sz="2800" dirty="0" smtClean="0"/>
              <a:t>Moim zdaniem nie ma tu znaczenia, czy podjadą od Stryjeńskich czy od Pileckiego, ważne aby była to najszybsza droga dojazdu. </a:t>
            </a:r>
          </a:p>
          <a:p>
            <a:pPr indent="0">
              <a:buNone/>
            </a:pPr>
            <a:r>
              <a:rPr lang="pl-PL" sz="2800" dirty="0" smtClean="0"/>
              <a:t>Tak jak i to, aby informacja o zmianach w organizacji ruchu na naszym osiedlu, jak najszybciej po wprowadzeniu dotarła do służb. A osoba wzywająca służby, wskazała dogodną drogę. W większości przypadków dzieje się tak, również obecnie. </a:t>
            </a:r>
          </a:p>
          <a:p>
            <a:pPr>
              <a:buNone/>
            </a:pPr>
            <a:endParaRPr lang="pl-PL" sz="2800" dirty="0" smtClean="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0" y="332656"/>
            <a:ext cx="8964488" cy="360040"/>
          </a:xfrm>
        </p:spPr>
        <p:txBody>
          <a:bodyPr>
            <a:noAutofit/>
          </a:bodyPr>
          <a:lstStyle/>
          <a:p>
            <a:r>
              <a:rPr lang="pl-PL" sz="3200" dirty="0" smtClean="0"/>
              <a:t>Wyznaczenie rejonów komunikacyjnych</a:t>
            </a:r>
            <a:br>
              <a:rPr lang="pl-PL" sz="3200" dirty="0" smtClean="0"/>
            </a:br>
            <a:r>
              <a:rPr lang="pl-PL" sz="3200" dirty="0" smtClean="0"/>
              <a:t> podczas budowy POW </a:t>
            </a:r>
            <a:endParaRPr lang="pl-PL" sz="3200" dirty="0"/>
          </a:p>
        </p:txBody>
      </p:sp>
      <p:pic>
        <p:nvPicPr>
          <p:cNvPr id="2050" name="Picture 2"/>
          <p:cNvPicPr>
            <a:picLocks noGrp="1" noChangeAspect="1" noChangeArrowheads="1"/>
          </p:cNvPicPr>
          <p:nvPr>
            <p:ph idx="1"/>
          </p:nvPr>
        </p:nvPicPr>
        <p:blipFill>
          <a:blip r:embed="rId2" cstate="print"/>
          <a:srcRect/>
          <a:stretch>
            <a:fillRect/>
          </a:stretch>
        </p:blipFill>
        <p:spPr bwMode="auto">
          <a:xfrm>
            <a:off x="675891" y="1196752"/>
            <a:ext cx="7792218" cy="5472607"/>
          </a:xfrm>
          <a:prstGeom prst="rect">
            <a:avLst/>
          </a:prstGeom>
          <a:noFill/>
          <a:ln w="9525">
            <a:noFill/>
            <a:miter lim="800000"/>
            <a:headEnd/>
            <a:tailEnd/>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57200" y="274638"/>
            <a:ext cx="8229600" cy="130026"/>
          </a:xfrm>
        </p:spPr>
        <p:txBody>
          <a:bodyPr>
            <a:normAutofit fontScale="90000"/>
          </a:bodyPr>
          <a:lstStyle/>
          <a:p>
            <a:endParaRPr lang="pl-PL" dirty="0"/>
          </a:p>
        </p:txBody>
      </p:sp>
      <p:sp>
        <p:nvSpPr>
          <p:cNvPr id="3" name="Symbol zastępczy zawartości 2"/>
          <p:cNvSpPr>
            <a:spLocks noGrp="1"/>
          </p:cNvSpPr>
          <p:nvPr>
            <p:ph idx="1"/>
          </p:nvPr>
        </p:nvSpPr>
        <p:spPr>
          <a:xfrm>
            <a:off x="457200" y="692696"/>
            <a:ext cx="8229600" cy="5433467"/>
          </a:xfrm>
        </p:spPr>
        <p:txBody>
          <a:bodyPr>
            <a:normAutofit/>
          </a:bodyPr>
          <a:lstStyle/>
          <a:p>
            <a:pPr algn="ctr">
              <a:buNone/>
            </a:pPr>
            <a:r>
              <a:rPr lang="pl-PL" dirty="0" smtClean="0"/>
              <a:t>W prezentacji celowo unikam tematu </a:t>
            </a:r>
          </a:p>
          <a:p>
            <a:pPr algn="ctr">
              <a:buNone/>
            </a:pPr>
            <a:r>
              <a:rPr lang="pl-PL" dirty="0" smtClean="0"/>
              <a:t>Strefa ruchu</a:t>
            </a:r>
          </a:p>
          <a:p>
            <a:pPr algn="ctr">
              <a:buNone/>
            </a:pPr>
            <a:r>
              <a:rPr lang="pl-PL" dirty="0" smtClean="0"/>
              <a:t>Strefa zamieszkania</a:t>
            </a:r>
          </a:p>
          <a:p>
            <a:pPr algn="ctr">
              <a:buNone/>
            </a:pPr>
            <a:r>
              <a:rPr lang="pl-PL" dirty="0"/>
              <a:t>W</a:t>
            </a:r>
            <a:r>
              <a:rPr lang="pl-PL" dirty="0" smtClean="0"/>
              <a:t> tej kwestii SM Wyżyny wyraziła zdecydowany sprzeciw. </a:t>
            </a:r>
            <a:r>
              <a:rPr lang="pl-PL" dirty="0"/>
              <a:t>W</a:t>
            </a:r>
            <a:r>
              <a:rPr lang="pl-PL" dirty="0" smtClean="0"/>
              <a:t>g mnie lepiej konstruktywnie omawiać inne, mniej konfliktogenne propozycje, aby choć kilka z nich zostało uzgodnionych i zastosowanych.</a:t>
            </a:r>
          </a:p>
          <a:p>
            <a:pPr algn="ctr">
              <a:buNone/>
            </a:pPr>
            <a:r>
              <a:rPr lang="pl-PL" dirty="0" smtClean="0"/>
              <a:t>Co nie zmienia faktu, że moim zdaniem Osiedle </a:t>
            </a:r>
            <a:r>
              <a:rPr lang="pl-PL" dirty="0" err="1" smtClean="0"/>
              <a:t>Kazury</a:t>
            </a:r>
            <a:r>
              <a:rPr lang="pl-PL" dirty="0" smtClean="0"/>
              <a:t> powinno zostać Strefą Zamieszkania </a:t>
            </a:r>
            <a:endParaRPr lang="pl-PL" dirty="0"/>
          </a:p>
          <a:p>
            <a:pPr algn="ctr">
              <a:buNone/>
            </a:pPr>
            <a:endParaRPr lang="pl-PL"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79512" y="274638"/>
            <a:ext cx="8784976" cy="346050"/>
          </a:xfrm>
        </p:spPr>
        <p:txBody>
          <a:bodyPr>
            <a:noAutofit/>
          </a:bodyPr>
          <a:lstStyle/>
          <a:p>
            <a:r>
              <a:rPr lang="pl-PL" sz="3200" dirty="0" smtClean="0"/>
              <a:t>Wyznaczenie rejonów komunikacyjnych na </a:t>
            </a:r>
            <a:r>
              <a:rPr lang="pl-PL" sz="3200" dirty="0" err="1" smtClean="0"/>
              <a:t>Kazury</a:t>
            </a:r>
            <a:r>
              <a:rPr lang="pl-PL" sz="3200" dirty="0" smtClean="0"/>
              <a:t> </a:t>
            </a:r>
            <a:endParaRPr lang="pl-PL" sz="3200" dirty="0"/>
          </a:p>
        </p:txBody>
      </p:sp>
      <p:pic>
        <p:nvPicPr>
          <p:cNvPr id="7170" name="Picture 2"/>
          <p:cNvPicPr>
            <a:picLocks noGrp="1" noChangeAspect="1" noChangeArrowheads="1"/>
          </p:cNvPicPr>
          <p:nvPr>
            <p:ph idx="1"/>
          </p:nvPr>
        </p:nvPicPr>
        <p:blipFill>
          <a:blip r:embed="rId2" cstate="print"/>
          <a:srcRect/>
          <a:stretch>
            <a:fillRect/>
          </a:stretch>
        </p:blipFill>
        <p:spPr bwMode="auto">
          <a:xfrm>
            <a:off x="1066135" y="836613"/>
            <a:ext cx="7011729" cy="5289550"/>
          </a:xfrm>
          <a:prstGeom prst="rect">
            <a:avLst/>
          </a:prstGeom>
          <a:noFill/>
          <a:ln w="9525">
            <a:noFill/>
            <a:miter lim="800000"/>
            <a:headEnd/>
            <a:tailEnd/>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57200" y="274638"/>
            <a:ext cx="8229600" cy="706090"/>
          </a:xfrm>
        </p:spPr>
        <p:txBody>
          <a:bodyPr>
            <a:normAutofit/>
          </a:bodyPr>
          <a:lstStyle/>
          <a:p>
            <a:r>
              <a:rPr lang="pl-PL" sz="2800" dirty="0" smtClean="0"/>
              <a:t>Pytania związane z ustawieniem szlabanów</a:t>
            </a:r>
            <a:endParaRPr lang="pl-PL" sz="2800" dirty="0"/>
          </a:p>
        </p:txBody>
      </p:sp>
      <p:sp>
        <p:nvSpPr>
          <p:cNvPr id="3" name="Symbol zastępczy zawartości 2"/>
          <p:cNvSpPr>
            <a:spLocks noGrp="1"/>
          </p:cNvSpPr>
          <p:nvPr>
            <p:ph idx="1"/>
          </p:nvPr>
        </p:nvSpPr>
        <p:spPr>
          <a:xfrm>
            <a:off x="457200" y="1124744"/>
            <a:ext cx="8229600" cy="5001419"/>
          </a:xfrm>
        </p:spPr>
        <p:txBody>
          <a:bodyPr/>
          <a:lstStyle/>
          <a:p>
            <a:pPr>
              <a:buNone/>
            </a:pPr>
            <a:r>
              <a:rPr lang="pl-PL" dirty="0" smtClean="0"/>
              <a:t>Czy zwolennicy wykorzystania szlabanów oczekują:</a:t>
            </a:r>
          </a:p>
          <a:p>
            <a:pPr>
              <a:buFontTx/>
              <a:buChar char="-"/>
            </a:pPr>
            <a:r>
              <a:rPr lang="pl-PL" dirty="0" smtClean="0"/>
              <a:t>Utrzymania wew. Osiedla ruchu dwukierunkowego?</a:t>
            </a:r>
          </a:p>
          <a:p>
            <a:pPr>
              <a:buFontTx/>
              <a:buChar char="-"/>
            </a:pPr>
            <a:r>
              <a:rPr lang="pl-PL" dirty="0" smtClean="0"/>
              <a:t>Szlabanów zamykanych każdorazowo przed i po każdym z pojazdów?</a:t>
            </a:r>
          </a:p>
          <a:p>
            <a:pPr>
              <a:buFontTx/>
              <a:buChar char="-"/>
            </a:pPr>
            <a:r>
              <a:rPr lang="pl-PL" dirty="0" smtClean="0"/>
              <a:t>Czy szlabanów blokowanych w pozycji „otwarty” przez np. fotokomórkę, w przypadku dużego natężenia ruchu?</a:t>
            </a:r>
            <a:endParaRPr lang="pl-PL"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57200" y="274638"/>
            <a:ext cx="8229600" cy="202034"/>
          </a:xfrm>
        </p:spPr>
        <p:txBody>
          <a:bodyPr>
            <a:noAutofit/>
          </a:bodyPr>
          <a:lstStyle/>
          <a:p>
            <a:endParaRPr lang="pl-PL" sz="1050" dirty="0"/>
          </a:p>
        </p:txBody>
      </p:sp>
      <p:sp>
        <p:nvSpPr>
          <p:cNvPr id="3" name="Symbol zastępczy zawartości 2"/>
          <p:cNvSpPr>
            <a:spLocks noGrp="1"/>
          </p:cNvSpPr>
          <p:nvPr>
            <p:ph idx="1"/>
          </p:nvPr>
        </p:nvSpPr>
        <p:spPr>
          <a:xfrm>
            <a:off x="457200" y="764704"/>
            <a:ext cx="8229600" cy="5361459"/>
          </a:xfrm>
        </p:spPr>
        <p:txBody>
          <a:bodyPr/>
          <a:lstStyle/>
          <a:p>
            <a:pPr algn="ctr">
              <a:buNone/>
            </a:pPr>
            <a:r>
              <a:rPr lang="pl-PL" dirty="0" smtClean="0"/>
              <a:t>Proszę traktować moje propozycje jako punkt wyjściowy do dalszej dyskusji, a nie jako sztywne narzucone rozwiązania.</a:t>
            </a:r>
          </a:p>
          <a:p>
            <a:pPr algn="ctr">
              <a:buNone/>
            </a:pPr>
            <a:endParaRPr lang="pl-PL" dirty="0" smtClean="0"/>
          </a:p>
          <a:p>
            <a:pPr algn="ctr">
              <a:buNone/>
            </a:pPr>
            <a:r>
              <a:rPr lang="pl-PL" dirty="0" smtClean="0"/>
              <a:t>Opinie proszę kierować pod adres:</a:t>
            </a:r>
          </a:p>
          <a:p>
            <a:pPr algn="ctr">
              <a:buNone/>
            </a:pPr>
            <a:endParaRPr lang="pl-PL" dirty="0" smtClean="0"/>
          </a:p>
          <a:p>
            <a:pPr algn="ctr">
              <a:buNone/>
            </a:pPr>
            <a:endParaRPr lang="pl-PL" dirty="0"/>
          </a:p>
          <a:p>
            <a:pPr algn="ctr">
              <a:buNone/>
            </a:pPr>
            <a:r>
              <a:rPr lang="pl-PL" dirty="0" smtClean="0"/>
              <a:t>Dziękuję za uwagę,</a:t>
            </a:r>
          </a:p>
          <a:p>
            <a:pPr algn="ctr">
              <a:buNone/>
            </a:pPr>
            <a:r>
              <a:rPr lang="pl-PL" i="1" dirty="0" smtClean="0"/>
              <a:t>Anna Szcześniak</a:t>
            </a:r>
            <a:endParaRPr lang="pl-PL" i="1"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57200" y="273050"/>
            <a:ext cx="3008313" cy="1931814"/>
          </a:xfrm>
        </p:spPr>
        <p:txBody>
          <a:bodyPr>
            <a:normAutofit/>
          </a:bodyPr>
          <a:lstStyle/>
          <a:p>
            <a:r>
              <a:rPr lang="pl-PL" sz="3200" b="0" dirty="0" smtClean="0"/>
              <a:t>LEGENDA MAPKI</a:t>
            </a:r>
            <a:endParaRPr lang="pl-PL" sz="3200" b="0" dirty="0"/>
          </a:p>
        </p:txBody>
      </p:sp>
      <p:sp>
        <p:nvSpPr>
          <p:cNvPr id="4" name="Symbol zastępczy tekstu 3"/>
          <p:cNvSpPr>
            <a:spLocks noGrp="1"/>
          </p:cNvSpPr>
          <p:nvPr>
            <p:ph type="body" sz="half" idx="2"/>
          </p:nvPr>
        </p:nvSpPr>
        <p:spPr>
          <a:xfrm>
            <a:off x="457200" y="3212976"/>
            <a:ext cx="3008313" cy="2913187"/>
          </a:xfrm>
        </p:spPr>
        <p:txBody>
          <a:bodyPr>
            <a:normAutofit/>
          </a:bodyPr>
          <a:lstStyle/>
          <a:p>
            <a:endParaRPr lang="pl-PL" dirty="0" smtClean="0"/>
          </a:p>
          <a:p>
            <a:endParaRPr lang="pl-PL" dirty="0" smtClean="0"/>
          </a:p>
          <a:p>
            <a:r>
              <a:rPr lang="pl-PL" dirty="0" smtClean="0"/>
              <a:t>Proszę nie uwzględniać długości podanych w opisach do elementów mapy.</a:t>
            </a:r>
          </a:p>
          <a:p>
            <a:endParaRPr lang="pl-PL" dirty="0" smtClean="0"/>
          </a:p>
          <a:p>
            <a:r>
              <a:rPr lang="pl-PL" dirty="0" smtClean="0"/>
              <a:t>Długości, są automatycznie kalkulowane przez system  i  nie znajdują odniesienia w rzeczywistości.</a:t>
            </a:r>
            <a:endParaRPr lang="pl-PL" dirty="0"/>
          </a:p>
        </p:txBody>
      </p:sp>
      <p:pic>
        <p:nvPicPr>
          <p:cNvPr id="2050" name="Picture 2"/>
          <p:cNvPicPr>
            <a:picLocks noGrp="1" noChangeAspect="1" noChangeArrowheads="1"/>
          </p:cNvPicPr>
          <p:nvPr>
            <p:ph idx="1"/>
          </p:nvPr>
        </p:nvPicPr>
        <p:blipFill>
          <a:blip r:embed="rId2" cstate="print"/>
          <a:srcRect/>
          <a:stretch>
            <a:fillRect/>
          </a:stretch>
        </p:blipFill>
        <p:spPr bwMode="auto">
          <a:xfrm>
            <a:off x="3851919" y="294992"/>
            <a:ext cx="5001427" cy="6374368"/>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57200" y="274638"/>
            <a:ext cx="8229600" cy="346050"/>
          </a:xfrm>
        </p:spPr>
        <p:txBody>
          <a:bodyPr>
            <a:normAutofit fontScale="90000"/>
          </a:bodyPr>
          <a:lstStyle/>
          <a:p>
            <a:endParaRPr lang="pl-PL" dirty="0"/>
          </a:p>
        </p:txBody>
      </p:sp>
      <p:sp>
        <p:nvSpPr>
          <p:cNvPr id="3" name="Symbol zastępczy zawartości 2"/>
          <p:cNvSpPr>
            <a:spLocks noGrp="1"/>
          </p:cNvSpPr>
          <p:nvPr>
            <p:ph idx="1"/>
          </p:nvPr>
        </p:nvSpPr>
        <p:spPr>
          <a:xfrm>
            <a:off x="457200" y="908720"/>
            <a:ext cx="8229600" cy="5217443"/>
          </a:xfrm>
        </p:spPr>
        <p:txBody>
          <a:bodyPr/>
          <a:lstStyle/>
          <a:p>
            <a:pPr>
              <a:buNone/>
            </a:pPr>
            <a:r>
              <a:rPr lang="pl-PL" dirty="0" smtClean="0"/>
              <a:t>W moich propozycjach </a:t>
            </a:r>
            <a:r>
              <a:rPr lang="pl-PL" b="1" dirty="0" smtClean="0"/>
              <a:t>zrezygnowałam z</a:t>
            </a:r>
            <a:r>
              <a:rPr lang="pl-PL" dirty="0" smtClean="0"/>
              <a:t>:</a:t>
            </a:r>
          </a:p>
          <a:p>
            <a:pPr>
              <a:buNone/>
            </a:pPr>
            <a:r>
              <a:rPr lang="pl-PL" dirty="0" smtClean="0"/>
              <a:t>Ruchu jednokierunkowego</a:t>
            </a:r>
          </a:p>
          <a:p>
            <a:pPr>
              <a:buNone/>
            </a:pPr>
            <a:r>
              <a:rPr lang="pl-PL" dirty="0" smtClean="0"/>
              <a:t>Progów zwalniających</a:t>
            </a:r>
          </a:p>
          <a:p>
            <a:pPr>
              <a:buNone/>
            </a:pPr>
            <a:r>
              <a:rPr lang="pl-PL" dirty="0" smtClean="0"/>
              <a:t>Szlabanów</a:t>
            </a:r>
          </a:p>
          <a:p>
            <a:pPr>
              <a:buNone/>
            </a:pPr>
            <a:r>
              <a:rPr lang="pl-PL" b="1" dirty="0" smtClean="0"/>
              <a:t>Wykorzystałam:</a:t>
            </a:r>
          </a:p>
          <a:p>
            <a:pPr>
              <a:buNone/>
            </a:pPr>
            <a:r>
              <a:rPr lang="pl-PL" dirty="0" smtClean="0"/>
              <a:t>Separatory ruchu – razem </a:t>
            </a:r>
            <a:r>
              <a:rPr lang="pl-PL" b="1" dirty="0" smtClean="0"/>
              <a:t>5</a:t>
            </a:r>
          </a:p>
          <a:p>
            <a:pPr>
              <a:buNone/>
            </a:pPr>
            <a:r>
              <a:rPr lang="pl-PL" dirty="0" smtClean="0"/>
              <a:t>Pionowe i poziome znaki drogowe </a:t>
            </a:r>
            <a:endParaRPr lang="pl-PL" dirty="0"/>
          </a:p>
          <a:p>
            <a:pPr>
              <a:buNone/>
            </a:pPr>
            <a:endParaRPr lang="pl-PL" dirty="0" smtClean="0"/>
          </a:p>
          <a:p>
            <a:pPr>
              <a:buNone/>
            </a:pPr>
            <a:endParaRPr lang="pl-PL" dirty="0" smtClean="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57200" y="274638"/>
            <a:ext cx="8229600" cy="274042"/>
          </a:xfrm>
        </p:spPr>
        <p:txBody>
          <a:bodyPr numCol="2">
            <a:noAutofit/>
          </a:bodyPr>
          <a:lstStyle/>
          <a:p>
            <a:r>
              <a:rPr lang="pl-PL" sz="2000" dirty="0" smtClean="0"/>
              <a:t>KAZURY 28 – KAZURY 2A</a:t>
            </a:r>
            <a:br>
              <a:rPr lang="pl-PL" sz="2000" dirty="0" smtClean="0"/>
            </a:br>
            <a:r>
              <a:rPr lang="pl-PL" sz="2000" dirty="0" smtClean="0"/>
              <a:t/>
            </a:r>
            <a:br>
              <a:rPr lang="pl-PL" sz="2000" dirty="0" smtClean="0"/>
            </a:br>
            <a:r>
              <a:rPr lang="pl-PL" sz="2000" dirty="0" smtClean="0"/>
              <a:t>KAZURY 21 – ASFALTOWY PLAC, </a:t>
            </a:r>
            <a:r>
              <a:rPr lang="pl-PL" sz="1400" dirty="0" smtClean="0"/>
              <a:t>DOSTOSOWAĆ KSZTAŁT SEPARATORÓW</a:t>
            </a:r>
            <a:endParaRPr lang="pl-PL" sz="1400" dirty="0"/>
          </a:p>
        </p:txBody>
      </p:sp>
      <p:pic>
        <p:nvPicPr>
          <p:cNvPr id="1026" name="Picture 2"/>
          <p:cNvPicPr>
            <a:picLocks noGrp="1" noChangeAspect="1" noChangeArrowheads="1"/>
          </p:cNvPicPr>
          <p:nvPr>
            <p:ph sz="half" idx="1"/>
          </p:nvPr>
        </p:nvPicPr>
        <p:blipFill>
          <a:blip r:embed="rId2" cstate="print"/>
          <a:srcRect/>
          <a:stretch>
            <a:fillRect/>
          </a:stretch>
        </p:blipFill>
        <p:spPr bwMode="auto">
          <a:xfrm>
            <a:off x="227027" y="908720"/>
            <a:ext cx="4221567" cy="5544616"/>
          </a:xfrm>
          <a:prstGeom prst="rect">
            <a:avLst/>
          </a:prstGeom>
          <a:noFill/>
          <a:ln w="9525">
            <a:noFill/>
            <a:miter lim="800000"/>
            <a:headEnd/>
            <a:tailEnd/>
          </a:ln>
        </p:spPr>
      </p:pic>
      <p:pic>
        <p:nvPicPr>
          <p:cNvPr id="1027" name="Picture 3"/>
          <p:cNvPicPr>
            <a:picLocks noGrp="1" noChangeAspect="1" noChangeArrowheads="1"/>
          </p:cNvPicPr>
          <p:nvPr>
            <p:ph sz="half" idx="2"/>
          </p:nvPr>
        </p:nvPicPr>
        <p:blipFill>
          <a:blip r:embed="rId3" cstate="print"/>
          <a:srcRect/>
          <a:stretch>
            <a:fillRect/>
          </a:stretch>
        </p:blipFill>
        <p:spPr bwMode="auto">
          <a:xfrm>
            <a:off x="4499992" y="908720"/>
            <a:ext cx="4516968" cy="5544616"/>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57200" y="274638"/>
            <a:ext cx="8229600" cy="418058"/>
          </a:xfrm>
        </p:spPr>
        <p:txBody>
          <a:bodyPr numCol="2">
            <a:normAutofit fontScale="90000"/>
          </a:bodyPr>
          <a:lstStyle/>
          <a:p>
            <a:r>
              <a:rPr lang="pl-PL" sz="2400" dirty="0" smtClean="0"/>
              <a:t>KAZURY 20</a:t>
            </a:r>
            <a:br>
              <a:rPr lang="pl-PL" sz="2400" dirty="0" smtClean="0"/>
            </a:br>
            <a:r>
              <a:rPr lang="pl-PL" sz="2400" dirty="0" smtClean="0"/>
              <a:t>KAZURY 18 PRZY ŚMIETNIKU</a:t>
            </a:r>
            <a:endParaRPr lang="pl-PL" sz="2400" dirty="0"/>
          </a:p>
        </p:txBody>
      </p:sp>
      <p:pic>
        <p:nvPicPr>
          <p:cNvPr id="2050" name="Picture 2"/>
          <p:cNvPicPr>
            <a:picLocks noGrp="1" noChangeAspect="1" noChangeArrowheads="1"/>
          </p:cNvPicPr>
          <p:nvPr>
            <p:ph sz="half" idx="1"/>
          </p:nvPr>
        </p:nvPicPr>
        <p:blipFill>
          <a:blip r:embed="rId2" cstate="print"/>
          <a:srcRect/>
          <a:stretch>
            <a:fillRect/>
          </a:stretch>
        </p:blipFill>
        <p:spPr bwMode="auto">
          <a:xfrm>
            <a:off x="619605" y="1600200"/>
            <a:ext cx="3713789" cy="4525963"/>
          </a:xfrm>
          <a:prstGeom prst="rect">
            <a:avLst/>
          </a:prstGeom>
          <a:noFill/>
          <a:ln w="9525">
            <a:noFill/>
            <a:miter lim="800000"/>
            <a:headEnd/>
            <a:tailEnd/>
          </a:ln>
        </p:spPr>
      </p:pic>
      <p:pic>
        <p:nvPicPr>
          <p:cNvPr id="2051" name="Picture 3"/>
          <p:cNvPicPr>
            <a:picLocks noGrp="1" noChangeAspect="1" noChangeArrowheads="1"/>
          </p:cNvPicPr>
          <p:nvPr>
            <p:ph sz="half" idx="2"/>
          </p:nvPr>
        </p:nvPicPr>
        <p:blipFill>
          <a:blip r:embed="rId3" cstate="print"/>
          <a:srcRect/>
          <a:stretch>
            <a:fillRect/>
          </a:stretch>
        </p:blipFill>
        <p:spPr bwMode="auto">
          <a:xfrm>
            <a:off x="4759937" y="1600200"/>
            <a:ext cx="3815126" cy="4525963"/>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0" y="274638"/>
            <a:ext cx="8964488" cy="490066"/>
          </a:xfrm>
        </p:spPr>
        <p:txBody>
          <a:bodyPr>
            <a:normAutofit fontScale="90000"/>
          </a:bodyPr>
          <a:lstStyle/>
          <a:p>
            <a:r>
              <a:rPr lang="pl-PL" sz="1800" dirty="0" smtClean="0"/>
              <a:t>https://www.drogowe.com.pl/bariery-drogowe-u-14/64-bariera-drogowa-u-14-80-cm-wys-biala.html</a:t>
            </a:r>
            <a:endParaRPr lang="pl-PL" sz="1800" dirty="0"/>
          </a:p>
        </p:txBody>
      </p:sp>
      <p:pic>
        <p:nvPicPr>
          <p:cNvPr id="8194" name="Picture 2"/>
          <p:cNvPicPr>
            <a:picLocks noGrp="1" noChangeAspect="1" noChangeArrowheads="1"/>
          </p:cNvPicPr>
          <p:nvPr>
            <p:ph idx="1"/>
          </p:nvPr>
        </p:nvPicPr>
        <p:blipFill>
          <a:blip r:embed="rId2" cstate="print"/>
          <a:srcRect/>
          <a:stretch>
            <a:fillRect/>
          </a:stretch>
        </p:blipFill>
        <p:spPr bwMode="auto">
          <a:xfrm>
            <a:off x="247986" y="695200"/>
            <a:ext cx="8644493" cy="5758136"/>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57200" y="274638"/>
            <a:ext cx="8229600" cy="418058"/>
          </a:xfrm>
        </p:spPr>
        <p:txBody>
          <a:bodyPr numCol="2">
            <a:normAutofit/>
          </a:bodyPr>
          <a:lstStyle/>
          <a:p>
            <a:r>
              <a:rPr lang="pl-PL" sz="1600" dirty="0" smtClean="0"/>
              <a:t>KAZURY 12 – 11</a:t>
            </a:r>
            <a:br>
              <a:rPr lang="pl-PL" sz="1600" dirty="0" smtClean="0"/>
            </a:br>
            <a:endParaRPr lang="pl-PL" sz="1600" dirty="0"/>
          </a:p>
        </p:txBody>
      </p:sp>
      <p:sp>
        <p:nvSpPr>
          <p:cNvPr id="4" name="Symbol zastępczy zawartości 3"/>
          <p:cNvSpPr>
            <a:spLocks noGrp="1"/>
          </p:cNvSpPr>
          <p:nvPr>
            <p:ph sz="half" idx="2"/>
          </p:nvPr>
        </p:nvSpPr>
        <p:spPr>
          <a:xfrm>
            <a:off x="4355976" y="476672"/>
            <a:ext cx="4330824" cy="3600400"/>
          </a:xfrm>
        </p:spPr>
        <p:txBody>
          <a:bodyPr>
            <a:normAutofit fontScale="92500" lnSpcReduction="10000"/>
          </a:bodyPr>
          <a:lstStyle/>
          <a:p>
            <a:pPr indent="0">
              <a:buNone/>
            </a:pPr>
            <a:r>
              <a:rPr lang="pl-PL" sz="1800" dirty="0" smtClean="0"/>
              <a:t>TEN SEPARATOR, POZWOLI NA ROZDZIELNY RUCH W DWÓCH OSOBNYCH REJONACH KOMUNIKACYJNYCH</a:t>
            </a:r>
          </a:p>
          <a:p>
            <a:pPr indent="0">
              <a:buNone/>
            </a:pPr>
            <a:endParaRPr lang="pl-PL" sz="1800" dirty="0" smtClean="0"/>
          </a:p>
          <a:p>
            <a:pPr indent="0">
              <a:buNone/>
            </a:pPr>
            <a:r>
              <a:rPr lang="pl-PL" sz="1800" dirty="0" smtClean="0"/>
              <a:t>PROPONUJĘ UMIEŚCIĆ SEPARATORY  1, 2, 5 „NAD” ODPOWIEDNIMI PROGAMI</a:t>
            </a:r>
          </a:p>
          <a:p>
            <a:pPr indent="0">
              <a:buNone/>
            </a:pPr>
            <a:endParaRPr lang="pl-PL" sz="1800" dirty="0" smtClean="0"/>
          </a:p>
          <a:p>
            <a:pPr indent="0">
              <a:buNone/>
            </a:pPr>
            <a:r>
              <a:rPr lang="pl-PL" sz="1800" dirty="0" smtClean="0"/>
              <a:t>W PRZYPADKU SEPARATORÓW </a:t>
            </a:r>
          </a:p>
          <a:p>
            <a:pPr indent="0">
              <a:buNone/>
            </a:pPr>
            <a:r>
              <a:rPr lang="pl-PL" sz="1800" dirty="0" smtClean="0"/>
              <a:t>2, 3, 5, KAŻDA Z LOKALIZACJI </a:t>
            </a:r>
          </a:p>
          <a:p>
            <a:pPr indent="0">
              <a:buNone/>
            </a:pPr>
            <a:r>
              <a:rPr lang="pl-PL" sz="1800" dirty="0" smtClean="0"/>
              <a:t>dysponuje obustronnie przestrzenią do wycofania pojazdu – ŻÓŁTA KOPERTA – </a:t>
            </a:r>
          </a:p>
          <a:p>
            <a:pPr indent="0">
              <a:buNone/>
            </a:pPr>
            <a:r>
              <a:rPr lang="pl-PL" sz="1800" dirty="0" smtClean="0"/>
              <a:t>np. OZNAKOWANĄ ŻÓŁTĄ TAŚMĄ </a:t>
            </a:r>
          </a:p>
          <a:p>
            <a:pPr indent="0">
              <a:buNone/>
            </a:pPr>
            <a:r>
              <a:rPr lang="pl-PL" sz="1800" smtClean="0"/>
              <a:t>długość rolki 100mb</a:t>
            </a:r>
            <a:endParaRPr lang="pl-PL" sz="1800" dirty="0" smtClean="0"/>
          </a:p>
          <a:p>
            <a:pPr indent="0">
              <a:buNone/>
            </a:pPr>
            <a:endParaRPr lang="pl-PL" sz="1100" dirty="0" smtClean="0"/>
          </a:p>
          <a:p>
            <a:pPr indent="0">
              <a:buNone/>
            </a:pPr>
            <a:endParaRPr lang="pl-PL" sz="1100" dirty="0"/>
          </a:p>
        </p:txBody>
      </p:sp>
      <p:pic>
        <p:nvPicPr>
          <p:cNvPr id="3074" name="Picture 2"/>
          <p:cNvPicPr>
            <a:picLocks noGrp="1" noChangeAspect="1" noChangeArrowheads="1"/>
          </p:cNvPicPr>
          <p:nvPr>
            <p:ph sz="half" idx="1"/>
          </p:nvPr>
        </p:nvPicPr>
        <p:blipFill>
          <a:blip r:embed="rId2" cstate="print"/>
          <a:srcRect/>
          <a:stretch>
            <a:fillRect/>
          </a:stretch>
        </p:blipFill>
        <p:spPr bwMode="auto">
          <a:xfrm>
            <a:off x="467544" y="1124744"/>
            <a:ext cx="3672408" cy="5577206"/>
          </a:xfrm>
          <a:prstGeom prst="rect">
            <a:avLst/>
          </a:prstGeom>
          <a:noFill/>
          <a:ln w="9525">
            <a:noFill/>
            <a:miter lim="800000"/>
            <a:headEnd/>
            <a:tailEnd/>
          </a:ln>
        </p:spPr>
      </p:pic>
      <p:pic>
        <p:nvPicPr>
          <p:cNvPr id="3076" name="Picture 4"/>
          <p:cNvPicPr>
            <a:picLocks noChangeAspect="1" noChangeArrowheads="1"/>
          </p:cNvPicPr>
          <p:nvPr/>
        </p:nvPicPr>
        <p:blipFill>
          <a:blip r:embed="rId3" cstate="print"/>
          <a:srcRect/>
          <a:stretch>
            <a:fillRect/>
          </a:stretch>
        </p:blipFill>
        <p:spPr bwMode="auto">
          <a:xfrm>
            <a:off x="4283968" y="4293096"/>
            <a:ext cx="4492550" cy="2347459"/>
          </a:xfrm>
          <a:prstGeom prst="rect">
            <a:avLst/>
          </a:prstGeom>
          <a:noFill/>
          <a:ln w="9525">
            <a:noFill/>
            <a:miter lim="800000"/>
            <a:headEnd/>
            <a:tailEnd/>
          </a:ln>
        </p:spPr>
      </p:pic>
    </p:spTree>
  </p:cSld>
  <p:clrMapOvr>
    <a:masterClrMapping/>
  </p:clrMapOvr>
</p:sld>
</file>

<file path=ppt/theme/theme1.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1100</TotalTime>
  <Words>979</Words>
  <Application>Microsoft Office PowerPoint</Application>
  <PresentationFormat>Pokaz na ekranie (4:3)</PresentationFormat>
  <Paragraphs>124</Paragraphs>
  <Slides>31</Slides>
  <Notes>0</Notes>
  <HiddenSlides>0</HiddenSlides>
  <MMClips>0</MMClips>
  <ScaleCrop>false</ScaleCrop>
  <HeadingPairs>
    <vt:vector size="4" baseType="variant">
      <vt:variant>
        <vt:lpstr>Motyw</vt:lpstr>
      </vt:variant>
      <vt:variant>
        <vt:i4>1</vt:i4>
      </vt:variant>
      <vt:variant>
        <vt:lpstr>Tytuły slajdów</vt:lpstr>
      </vt:variant>
      <vt:variant>
        <vt:i4>31</vt:i4>
      </vt:variant>
    </vt:vector>
  </HeadingPairs>
  <TitlesOfParts>
    <vt:vector size="32" baseType="lpstr">
      <vt:lpstr>Motyw pakietu Office</vt:lpstr>
      <vt:lpstr> PREZENTACJA PRZEDSTAWIA AUTORSKIE  POMYSŁY ROZWIĄZANIA PROBLEMU TRANZYTU PRZEZ OSIEDLE KAZURY</vt:lpstr>
      <vt:lpstr>Slajd 2</vt:lpstr>
      <vt:lpstr>Wyznaczenie rejonów komunikacyjnych na Kazury </vt:lpstr>
      <vt:lpstr>LEGENDA MAPKI</vt:lpstr>
      <vt:lpstr>Slajd 5</vt:lpstr>
      <vt:lpstr>KAZURY 28 – KAZURY 2A  KAZURY 21 – ASFALTOWY PLAC, DOSTOSOWAĆ KSZTAŁT SEPARATORÓW</vt:lpstr>
      <vt:lpstr>KAZURY 20 KAZURY 18 PRZY ŚMIETNIKU</vt:lpstr>
      <vt:lpstr>https://www.drogowe.com.pl/bariery-drogowe-u-14/64-bariera-drogowa-u-14-80-cm-wys-biala.html</vt:lpstr>
      <vt:lpstr>KAZURY 12 – 11 </vt:lpstr>
      <vt:lpstr>cena brutto: 170,97 zł</vt:lpstr>
      <vt:lpstr>https://sklepdrogowy.pl/pl/p/Bariera-drogowa-U-14e%2C-U-25c-1100x400x800-czerwony/260</vt:lpstr>
      <vt:lpstr>Cena brutto: 168,51 zł  Cena netto: 137,00 zł  </vt:lpstr>
      <vt:lpstr>   https://www.drogowe.com.pl/u-14-81-cm-wys-beton/195-u-14-b-bariera-betonowa-bpps-1-dwustronna.html   </vt:lpstr>
      <vt:lpstr>Bariera betonowa U-14b malowana w żółto-czarne pasy.  Cena brutto: 996,30 zł</vt:lpstr>
      <vt:lpstr>Slajd 15</vt:lpstr>
      <vt:lpstr>Slajd 16</vt:lpstr>
      <vt:lpstr>Inne powody, dla których nie uwzględniam użycia szlabanów.</vt:lpstr>
      <vt:lpstr>http://szlabany24.pl/pl/p/FAAC-620-STD-szlaban-parkingowy-hydrauliczny-z-MONTAZEM/4</vt:lpstr>
      <vt:lpstr>cena netto: 5.710 zł długość ramienia 3m</vt:lpstr>
      <vt:lpstr>Slajd 20</vt:lpstr>
      <vt:lpstr>Plan minimum ustawienia pionowych znaków drogowych, W1</vt:lpstr>
      <vt:lpstr>LEGENDA MAPY</vt:lpstr>
      <vt:lpstr>Rozszerzony plan ustawienia pionowych znaków drogowych</vt:lpstr>
      <vt:lpstr>Slajd 24</vt:lpstr>
      <vt:lpstr>Slajd 25</vt:lpstr>
      <vt:lpstr>Slajd 26</vt:lpstr>
      <vt:lpstr>Slajd 27</vt:lpstr>
      <vt:lpstr>Wyznaczenie rejonów komunikacyjnych  podczas budowy POW </vt:lpstr>
      <vt:lpstr>Slajd 29</vt:lpstr>
      <vt:lpstr>Pytania związane z ustawieniem szlabanów</vt:lpstr>
      <vt:lpstr>Slajd 31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Slajd 1</dc:title>
  <dc:creator>Janka S</dc:creator>
  <cp:lastModifiedBy>Janka S</cp:lastModifiedBy>
  <cp:revision>118</cp:revision>
  <dcterms:created xsi:type="dcterms:W3CDTF">2017-10-28T09:40:56Z</dcterms:created>
  <dcterms:modified xsi:type="dcterms:W3CDTF">2017-11-03T10:53:47Z</dcterms:modified>
</cp:coreProperties>
</file>